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256" r:id="rId2"/>
    <p:sldId id="258" r:id="rId3"/>
    <p:sldId id="281" r:id="rId4"/>
    <p:sldId id="282" r:id="rId5"/>
    <p:sldId id="297" r:id="rId6"/>
    <p:sldId id="295" r:id="rId7"/>
    <p:sldId id="296" r:id="rId8"/>
    <p:sldId id="259" r:id="rId9"/>
    <p:sldId id="285" r:id="rId10"/>
    <p:sldId id="265" r:id="rId11"/>
    <p:sldId id="260" r:id="rId12"/>
    <p:sldId id="262" r:id="rId13"/>
    <p:sldId id="266" r:id="rId14"/>
    <p:sldId id="264" r:id="rId15"/>
    <p:sldId id="257" r:id="rId16"/>
    <p:sldId id="268" r:id="rId17"/>
    <p:sldId id="291" r:id="rId18"/>
    <p:sldId id="267" r:id="rId19"/>
    <p:sldId id="278" r:id="rId20"/>
    <p:sldId id="279" r:id="rId21"/>
    <p:sldId id="280" r:id="rId22"/>
    <p:sldId id="284" r:id="rId23"/>
    <p:sldId id="275" r:id="rId24"/>
    <p:sldId id="276" r:id="rId25"/>
    <p:sldId id="274" r:id="rId26"/>
    <p:sldId id="269" r:id="rId27"/>
    <p:sldId id="270" r:id="rId28"/>
    <p:sldId id="271" r:id="rId29"/>
    <p:sldId id="272" r:id="rId30"/>
    <p:sldId id="273" r:id="rId31"/>
    <p:sldId id="287" r:id="rId32"/>
    <p:sldId id="288" r:id="rId33"/>
    <p:sldId id="289" r:id="rId34"/>
    <p:sldId id="277" r:id="rId35"/>
    <p:sldId id="290" r:id="rId36"/>
    <p:sldId id="286"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9" autoAdjust="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szeto\Documents\Mr%20Hamilton\Presentation\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szeto\Documents\Mr%20Hamilton\Presentation\Sta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szeto\Documents\Mr%20Hamilton\Presentation\Sta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szeto\Documents\Mr%20Hamilton\Presentation\Sta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szeto\Documents\Mr%20Hamilton\Presentation\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autoTitleDeleted val="1"/>
    <c:plotArea>
      <c:layout/>
      <c:barChart>
        <c:barDir val="col"/>
        <c:grouping val="clustered"/>
        <c:ser>
          <c:idx val="0"/>
          <c:order val="0"/>
          <c:tx>
            <c:strRef>
              <c:f>Sheet1!$A$33</c:f>
              <c:strCache>
                <c:ptCount val="1"/>
                <c:pt idx="0">
                  <c:v>2001</c:v>
                </c:pt>
              </c:strCache>
            </c:strRef>
          </c:tx>
          <c:spPr>
            <a:solidFill>
              <a:srgbClr val="FFC000"/>
            </a:solidFill>
            <a:ln>
              <a:solidFill>
                <a:srgbClr val="FFC000"/>
              </a:solidFill>
            </a:ln>
          </c:spPr>
          <c:cat>
            <c:strRef>
              <c:f>Sheet1!$B$32:$F$32</c:f>
              <c:strCache>
                <c:ptCount val="5"/>
                <c:pt idx="0">
                  <c:v>Ontario</c:v>
                </c:pt>
                <c:pt idx="1">
                  <c:v>Hamilton</c:v>
                </c:pt>
                <c:pt idx="2">
                  <c:v>West</c:v>
                </c:pt>
                <c:pt idx="3">
                  <c:v>Central</c:v>
                </c:pt>
                <c:pt idx="4">
                  <c:v>East</c:v>
                </c:pt>
              </c:strCache>
            </c:strRef>
          </c:cat>
          <c:val>
            <c:numRef>
              <c:f>Sheet1!$B$33:$F$33</c:f>
              <c:numCache>
                <c:formatCode>0.0%</c:formatCode>
                <c:ptCount val="5"/>
                <c:pt idx="0" formatCode="0.00%">
                  <c:v>6.1000000000000026E-2</c:v>
                </c:pt>
                <c:pt idx="1">
                  <c:v>6.4000000000000057E-2</c:v>
                </c:pt>
                <c:pt idx="2">
                  <c:v>6.6000000000000003E-2</c:v>
                </c:pt>
                <c:pt idx="3">
                  <c:v>6.500000000000003E-2</c:v>
                </c:pt>
                <c:pt idx="4">
                  <c:v>6.8000000000000033E-2</c:v>
                </c:pt>
              </c:numCache>
            </c:numRef>
          </c:val>
        </c:ser>
        <c:ser>
          <c:idx val="1"/>
          <c:order val="1"/>
          <c:tx>
            <c:strRef>
              <c:f>Sheet1!$A$34</c:f>
              <c:strCache>
                <c:ptCount val="1"/>
                <c:pt idx="0">
                  <c:v>2006</c:v>
                </c:pt>
              </c:strCache>
            </c:strRef>
          </c:tx>
          <c:spPr>
            <a:solidFill>
              <a:schemeClr val="tx1"/>
            </a:solidFill>
          </c:spPr>
          <c:cat>
            <c:strRef>
              <c:f>Sheet1!$B$32:$F$32</c:f>
              <c:strCache>
                <c:ptCount val="5"/>
                <c:pt idx="0">
                  <c:v>Ontario</c:v>
                </c:pt>
                <c:pt idx="1">
                  <c:v>Hamilton</c:v>
                </c:pt>
                <c:pt idx="2">
                  <c:v>West</c:v>
                </c:pt>
                <c:pt idx="3">
                  <c:v>Central</c:v>
                </c:pt>
                <c:pt idx="4">
                  <c:v>East</c:v>
                </c:pt>
              </c:strCache>
            </c:strRef>
          </c:cat>
          <c:val>
            <c:numRef>
              <c:f>Sheet1!$B$34:$F$34</c:f>
              <c:numCache>
                <c:formatCode>0.0%</c:formatCode>
                <c:ptCount val="5"/>
                <c:pt idx="0" formatCode="0.00%">
                  <c:v>6.4000000000000057E-2</c:v>
                </c:pt>
                <c:pt idx="1">
                  <c:v>6.500000000000003E-2</c:v>
                </c:pt>
                <c:pt idx="2">
                  <c:v>6.7000000000000032E-2</c:v>
                </c:pt>
                <c:pt idx="3">
                  <c:v>6.2000000000000041E-2</c:v>
                </c:pt>
                <c:pt idx="4">
                  <c:v>6.500000000000003E-2</c:v>
                </c:pt>
              </c:numCache>
            </c:numRef>
          </c:val>
        </c:ser>
        <c:axId val="111492480"/>
        <c:axId val="82670720"/>
      </c:barChart>
      <c:catAx>
        <c:axId val="111492480"/>
        <c:scaling>
          <c:orientation val="minMax"/>
        </c:scaling>
        <c:axPos val="b"/>
        <c:tickLblPos val="nextTo"/>
        <c:crossAx val="82670720"/>
        <c:crosses val="autoZero"/>
        <c:auto val="1"/>
        <c:lblAlgn val="ctr"/>
        <c:lblOffset val="100"/>
      </c:catAx>
      <c:valAx>
        <c:axId val="82670720"/>
        <c:scaling>
          <c:orientation val="minMax"/>
        </c:scaling>
        <c:axPos val="l"/>
        <c:majorGridlines/>
        <c:numFmt formatCode="0.0%" sourceLinked="0"/>
        <c:tickLblPos val="nextTo"/>
        <c:crossAx val="111492480"/>
        <c:crosses val="autoZero"/>
        <c:crossBetween val="between"/>
      </c:valAx>
    </c:plotArea>
    <c:legend>
      <c:legendPos val="b"/>
      <c:layout/>
    </c:legend>
    <c:plotVisOnly val="1"/>
  </c:chart>
  <c:txPr>
    <a:bodyPr/>
    <a:lstStyle/>
    <a:p>
      <a:pPr>
        <a:defRPr sz="1200" b="1" i="0" baseline="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style val="24"/>
  <c:chart>
    <c:autoTitleDeleted val="1"/>
    <c:plotArea>
      <c:layout/>
      <c:barChart>
        <c:barDir val="col"/>
        <c:grouping val="clustered"/>
        <c:ser>
          <c:idx val="0"/>
          <c:order val="0"/>
          <c:tx>
            <c:strRef>
              <c:f>Sheet1!$A$5</c:f>
              <c:strCache>
                <c:ptCount val="1"/>
                <c:pt idx="0">
                  <c:v>Change</c:v>
                </c:pt>
              </c:strCache>
            </c:strRef>
          </c:tx>
          <c:spPr>
            <a:solidFill>
              <a:schemeClr val="accent1"/>
            </a:solidFill>
          </c:spPr>
          <c:cat>
            <c:strRef>
              <c:f>Sheet1!$B$2:$F$2</c:f>
              <c:strCache>
                <c:ptCount val="5"/>
                <c:pt idx="0">
                  <c:v>Ontario</c:v>
                </c:pt>
                <c:pt idx="1">
                  <c:v>Hamilton</c:v>
                </c:pt>
                <c:pt idx="2">
                  <c:v>West</c:v>
                </c:pt>
                <c:pt idx="3">
                  <c:v>Central</c:v>
                </c:pt>
                <c:pt idx="4">
                  <c:v>East</c:v>
                </c:pt>
              </c:strCache>
            </c:strRef>
          </c:cat>
          <c:val>
            <c:numRef>
              <c:f>Sheet1!$B$5:$F$5</c:f>
              <c:numCache>
                <c:formatCode>0.0%</c:formatCode>
                <c:ptCount val="5"/>
                <c:pt idx="0">
                  <c:v>6.5752232725442186E-2</c:v>
                </c:pt>
                <c:pt idx="1">
                  <c:v>2.9105223439189056E-2</c:v>
                </c:pt>
                <c:pt idx="2">
                  <c:v>4.0636422274779614E-2</c:v>
                </c:pt>
                <c:pt idx="3">
                  <c:v>3.665897390378129E-2</c:v>
                </c:pt>
                <c:pt idx="4">
                  <c:v>2.8374043918085387E-3</c:v>
                </c:pt>
              </c:numCache>
            </c:numRef>
          </c:val>
        </c:ser>
        <c:axId val="82694912"/>
        <c:axId val="82696448"/>
      </c:barChart>
      <c:catAx>
        <c:axId val="82694912"/>
        <c:scaling>
          <c:orientation val="minMax"/>
        </c:scaling>
        <c:axPos val="b"/>
        <c:tickLblPos val="nextTo"/>
        <c:txPr>
          <a:bodyPr/>
          <a:lstStyle/>
          <a:p>
            <a:pPr>
              <a:defRPr sz="2400"/>
            </a:pPr>
            <a:endParaRPr lang="en-US"/>
          </a:p>
        </c:txPr>
        <c:crossAx val="82696448"/>
        <c:crosses val="autoZero"/>
        <c:auto val="1"/>
        <c:lblAlgn val="ctr"/>
        <c:lblOffset val="100"/>
      </c:catAx>
      <c:valAx>
        <c:axId val="82696448"/>
        <c:scaling>
          <c:orientation val="minMax"/>
        </c:scaling>
        <c:axPos val="l"/>
        <c:majorGridlines/>
        <c:numFmt formatCode="0.0%" sourceLinked="1"/>
        <c:tickLblPos val="nextTo"/>
        <c:crossAx val="82694912"/>
        <c:crosses val="autoZero"/>
        <c:crossBetween val="between"/>
      </c:valAx>
    </c:plotArea>
    <c:plotVisOnly val="1"/>
    <c:dispBlanksAs val="gap"/>
  </c:chart>
  <c:txPr>
    <a:bodyPr/>
    <a:lstStyle/>
    <a:p>
      <a:pPr>
        <a:defRPr sz="1200" b="1" i="0" baseline="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CA"/>
  <c:style val="24"/>
  <c:chart>
    <c:title>
      <c:layout/>
    </c:title>
    <c:plotArea>
      <c:layout/>
      <c:barChart>
        <c:barDir val="col"/>
        <c:grouping val="clustered"/>
        <c:ser>
          <c:idx val="0"/>
          <c:order val="0"/>
          <c:tx>
            <c:strRef>
              <c:f>Sheet1!$A$20</c:f>
              <c:strCache>
                <c:ptCount val="1"/>
                <c:pt idx="0">
                  <c:v>Post Secondary Education</c:v>
                </c:pt>
              </c:strCache>
            </c:strRef>
          </c:tx>
          <c:spPr>
            <a:solidFill>
              <a:srgbClr val="F0AD00"/>
            </a:solidFill>
          </c:spPr>
          <c:cat>
            <c:strRef>
              <c:f>Sheet1!$B$19:$F$19</c:f>
              <c:strCache>
                <c:ptCount val="5"/>
                <c:pt idx="0">
                  <c:v>Ontario</c:v>
                </c:pt>
                <c:pt idx="1">
                  <c:v>Hamilton</c:v>
                </c:pt>
                <c:pt idx="2">
                  <c:v>West</c:v>
                </c:pt>
                <c:pt idx="3">
                  <c:v>Central</c:v>
                </c:pt>
                <c:pt idx="4">
                  <c:v>East</c:v>
                </c:pt>
              </c:strCache>
            </c:strRef>
          </c:cat>
          <c:val>
            <c:numRef>
              <c:f>Sheet1!$B$20:$F$20</c:f>
              <c:numCache>
                <c:formatCode>0%</c:formatCode>
                <c:ptCount val="5"/>
                <c:pt idx="0">
                  <c:v>0.35147565500910621</c:v>
                </c:pt>
                <c:pt idx="1">
                  <c:v>0.38300000000000023</c:v>
                </c:pt>
                <c:pt idx="2">
                  <c:v>0.42600000000000027</c:v>
                </c:pt>
                <c:pt idx="3">
                  <c:v>0.3510000000000002</c:v>
                </c:pt>
                <c:pt idx="4">
                  <c:v>0.32900000000000035</c:v>
                </c:pt>
              </c:numCache>
            </c:numRef>
          </c:val>
        </c:ser>
        <c:axId val="122824192"/>
        <c:axId val="122825728"/>
      </c:barChart>
      <c:catAx>
        <c:axId val="122824192"/>
        <c:scaling>
          <c:orientation val="minMax"/>
        </c:scaling>
        <c:axPos val="b"/>
        <c:tickLblPos val="nextTo"/>
        <c:txPr>
          <a:bodyPr/>
          <a:lstStyle/>
          <a:p>
            <a:pPr>
              <a:defRPr sz="2400" b="1" i="0" baseline="0"/>
            </a:pPr>
            <a:endParaRPr lang="en-US"/>
          </a:p>
        </c:txPr>
        <c:crossAx val="122825728"/>
        <c:crosses val="autoZero"/>
        <c:auto val="1"/>
        <c:lblAlgn val="ctr"/>
        <c:lblOffset val="100"/>
      </c:catAx>
      <c:valAx>
        <c:axId val="122825728"/>
        <c:scaling>
          <c:orientation val="minMax"/>
        </c:scaling>
        <c:axPos val="l"/>
        <c:majorGridlines/>
        <c:numFmt formatCode="0%" sourceLinked="1"/>
        <c:tickLblPos val="nextTo"/>
        <c:txPr>
          <a:bodyPr/>
          <a:lstStyle/>
          <a:p>
            <a:pPr>
              <a:defRPr sz="1200" b="1" i="0" baseline="0"/>
            </a:pPr>
            <a:endParaRPr lang="en-US"/>
          </a:p>
        </c:txPr>
        <c:crossAx val="12282419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CA"/>
  <c:style val="24"/>
  <c:chart>
    <c:autoTitleDeleted val="1"/>
    <c:plotArea>
      <c:layout/>
      <c:barChart>
        <c:barDir val="col"/>
        <c:grouping val="clustered"/>
        <c:ser>
          <c:idx val="0"/>
          <c:order val="0"/>
          <c:tx>
            <c:strRef>
              <c:f>Sheet1!$A$22:$B$22</c:f>
              <c:strCache>
                <c:ptCount val="1"/>
                <c:pt idx="0">
                  <c:v>Recent Immigrants</c:v>
                </c:pt>
              </c:strCache>
            </c:strRef>
          </c:tx>
          <c:spPr>
            <a:solidFill>
              <a:srgbClr val="F0AD00"/>
            </a:solidFill>
          </c:spPr>
          <c:cat>
            <c:strRef>
              <c:f>Sheet1!$C$21:$F$21</c:f>
              <c:strCache>
                <c:ptCount val="4"/>
                <c:pt idx="0">
                  <c:v>Hamilton</c:v>
                </c:pt>
                <c:pt idx="1">
                  <c:v>West</c:v>
                </c:pt>
                <c:pt idx="2">
                  <c:v>Central</c:v>
                </c:pt>
                <c:pt idx="3">
                  <c:v>East</c:v>
                </c:pt>
              </c:strCache>
            </c:strRef>
          </c:cat>
          <c:val>
            <c:numRef>
              <c:f>Sheet1!$C$22:$F$22</c:f>
              <c:numCache>
                <c:formatCode>0.0%</c:formatCode>
                <c:ptCount val="4"/>
                <c:pt idx="0">
                  <c:v>3.3000000000000002E-2</c:v>
                </c:pt>
                <c:pt idx="1">
                  <c:v>3.5999999999999997E-2</c:v>
                </c:pt>
                <c:pt idx="2">
                  <c:v>3.0000000000000002E-2</c:v>
                </c:pt>
                <c:pt idx="3">
                  <c:v>2.4E-2</c:v>
                </c:pt>
              </c:numCache>
            </c:numRef>
          </c:val>
        </c:ser>
        <c:axId val="122866304"/>
        <c:axId val="122876288"/>
      </c:barChart>
      <c:catAx>
        <c:axId val="122866304"/>
        <c:scaling>
          <c:orientation val="minMax"/>
        </c:scaling>
        <c:axPos val="b"/>
        <c:tickLblPos val="nextTo"/>
        <c:txPr>
          <a:bodyPr/>
          <a:lstStyle/>
          <a:p>
            <a:pPr>
              <a:defRPr sz="2400" b="1" i="0" baseline="0"/>
            </a:pPr>
            <a:endParaRPr lang="en-US"/>
          </a:p>
        </c:txPr>
        <c:crossAx val="122876288"/>
        <c:crosses val="autoZero"/>
        <c:auto val="1"/>
        <c:lblAlgn val="ctr"/>
        <c:lblOffset val="100"/>
      </c:catAx>
      <c:valAx>
        <c:axId val="122876288"/>
        <c:scaling>
          <c:orientation val="minMax"/>
        </c:scaling>
        <c:axPos val="l"/>
        <c:majorGridlines/>
        <c:numFmt formatCode="0.0%" sourceLinked="1"/>
        <c:tickLblPos val="nextTo"/>
        <c:txPr>
          <a:bodyPr/>
          <a:lstStyle/>
          <a:p>
            <a:pPr>
              <a:defRPr sz="1200" b="1" i="0" baseline="0"/>
            </a:pPr>
            <a:endParaRPr lang="en-US"/>
          </a:p>
        </c:txPr>
        <c:crossAx val="122866304"/>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CA"/>
  <c:chart>
    <c:autoTitleDeleted val="1"/>
    <c:plotArea>
      <c:layout/>
      <c:barChart>
        <c:barDir val="col"/>
        <c:grouping val="stacked"/>
        <c:ser>
          <c:idx val="0"/>
          <c:order val="0"/>
          <c:tx>
            <c:strRef>
              <c:f>Sheet1!$A$37</c:f>
              <c:strCache>
                <c:ptCount val="1"/>
                <c:pt idx="0">
                  <c:v>Owned</c:v>
                </c:pt>
              </c:strCache>
            </c:strRef>
          </c:tx>
          <c:spPr>
            <a:solidFill>
              <a:srgbClr val="FFC000"/>
            </a:solidFill>
          </c:spPr>
          <c:cat>
            <c:strRef>
              <c:f>Sheet1!$C$36:$F$36</c:f>
              <c:strCache>
                <c:ptCount val="4"/>
                <c:pt idx="0">
                  <c:v>Hamilton</c:v>
                </c:pt>
                <c:pt idx="1">
                  <c:v>West</c:v>
                </c:pt>
                <c:pt idx="2">
                  <c:v>Central</c:v>
                </c:pt>
                <c:pt idx="3">
                  <c:v>East</c:v>
                </c:pt>
              </c:strCache>
            </c:strRef>
          </c:cat>
          <c:val>
            <c:numRef>
              <c:f>Sheet1!$C$37:$F$37</c:f>
              <c:numCache>
                <c:formatCode>0.0%</c:formatCode>
                <c:ptCount val="4"/>
                <c:pt idx="0">
                  <c:v>0.68300000000000005</c:v>
                </c:pt>
                <c:pt idx="1">
                  <c:v>0.78600000000000003</c:v>
                </c:pt>
                <c:pt idx="2">
                  <c:v>0.73700000000000043</c:v>
                </c:pt>
                <c:pt idx="3">
                  <c:v>0.6870000000000005</c:v>
                </c:pt>
              </c:numCache>
            </c:numRef>
          </c:val>
        </c:ser>
        <c:ser>
          <c:idx val="1"/>
          <c:order val="1"/>
          <c:tx>
            <c:strRef>
              <c:f>Sheet1!$A$38</c:f>
              <c:strCache>
                <c:ptCount val="1"/>
                <c:pt idx="0">
                  <c:v>Rented</c:v>
                </c:pt>
              </c:strCache>
            </c:strRef>
          </c:tx>
          <c:spPr>
            <a:solidFill>
              <a:schemeClr val="tx1"/>
            </a:solidFill>
          </c:spPr>
          <c:cat>
            <c:strRef>
              <c:f>Sheet1!$C$36:$F$36</c:f>
              <c:strCache>
                <c:ptCount val="4"/>
                <c:pt idx="0">
                  <c:v>Hamilton</c:v>
                </c:pt>
                <c:pt idx="1">
                  <c:v>West</c:v>
                </c:pt>
                <c:pt idx="2">
                  <c:v>Central</c:v>
                </c:pt>
                <c:pt idx="3">
                  <c:v>East</c:v>
                </c:pt>
              </c:strCache>
            </c:strRef>
          </c:cat>
          <c:val>
            <c:numRef>
              <c:f>Sheet1!$C$38:$F$38</c:f>
              <c:numCache>
                <c:formatCode>0.0%</c:formatCode>
                <c:ptCount val="4"/>
                <c:pt idx="0">
                  <c:v>0.31700000000000023</c:v>
                </c:pt>
                <c:pt idx="1">
                  <c:v>0.21400000000000011</c:v>
                </c:pt>
                <c:pt idx="2">
                  <c:v>0.26200000000000001</c:v>
                </c:pt>
                <c:pt idx="3">
                  <c:v>0.31300000000000022</c:v>
                </c:pt>
              </c:numCache>
            </c:numRef>
          </c:val>
        </c:ser>
        <c:gapWidth val="55"/>
        <c:overlap val="100"/>
        <c:axId val="123113856"/>
        <c:axId val="123115392"/>
      </c:barChart>
      <c:catAx>
        <c:axId val="123113856"/>
        <c:scaling>
          <c:orientation val="minMax"/>
        </c:scaling>
        <c:axPos val="b"/>
        <c:majorTickMark val="none"/>
        <c:tickLblPos val="nextTo"/>
        <c:txPr>
          <a:bodyPr/>
          <a:lstStyle/>
          <a:p>
            <a:pPr>
              <a:defRPr sz="2400" b="1" i="0" baseline="0"/>
            </a:pPr>
            <a:endParaRPr lang="en-US"/>
          </a:p>
        </c:txPr>
        <c:crossAx val="123115392"/>
        <c:crosses val="autoZero"/>
        <c:auto val="1"/>
        <c:lblAlgn val="ctr"/>
        <c:lblOffset val="100"/>
      </c:catAx>
      <c:valAx>
        <c:axId val="123115392"/>
        <c:scaling>
          <c:orientation val="minMax"/>
          <c:max val="1"/>
          <c:min val="0.4"/>
        </c:scaling>
        <c:axPos val="l"/>
        <c:majorGridlines/>
        <c:numFmt formatCode="0%" sourceLinked="0"/>
        <c:majorTickMark val="none"/>
        <c:tickLblPos val="nextTo"/>
        <c:txPr>
          <a:bodyPr/>
          <a:lstStyle/>
          <a:p>
            <a:pPr>
              <a:defRPr sz="1200" b="1" i="0" baseline="0"/>
            </a:pPr>
            <a:endParaRPr lang="en-US"/>
          </a:p>
        </c:txPr>
        <c:crossAx val="123113856"/>
        <c:crosses val="autoZero"/>
        <c:crossBetween val="between"/>
      </c:valAx>
    </c:plotArea>
    <c:legend>
      <c:legendPos val="b"/>
      <c:layout/>
      <c:txPr>
        <a:bodyPr/>
        <a:lstStyle/>
        <a:p>
          <a:pPr>
            <a:defRPr sz="16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C0868-5E28-4EA4-BD24-15D9EFB04495}" type="datetimeFigureOut">
              <a:rPr lang="en-CA" smtClean="0"/>
              <a:pPr/>
              <a:t>03/07/2011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FCEA3-9BC2-41EE-9FC9-8F44CACE763A}"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Rail</a:t>
            </a:r>
            <a:r>
              <a:rPr lang="en-US" baseline="0" dirty="0" smtClean="0"/>
              <a:t> lines connecting to the US at Buffalo, Detroit and integrated with the port</a:t>
            </a:r>
          </a:p>
          <a:p>
            <a:r>
              <a:rPr lang="en-US" baseline="0" dirty="0" smtClean="0"/>
              <a:t>Hamilton International Airport, as 24/7 airport</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Hwy 6 between</a:t>
            </a:r>
            <a:r>
              <a:rPr lang="en-US" baseline="0" dirty="0" smtClean="0"/>
              <a:t> 403 and Hwy 5 converted into a freeway in 2009. Path to Guelph, KWC</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Largest</a:t>
            </a:r>
            <a:r>
              <a:rPr lang="en-US" baseline="0" dirty="0" smtClean="0"/>
              <a:t> port on the great lakes in terms of both size and cargo</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Molson</a:t>
            </a:r>
            <a:r>
              <a:rPr lang="en-US" baseline="0" dirty="0" smtClean="0"/>
              <a:t> fermentation tanks arrived in Hamilton from Germany</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7,000</a:t>
            </a:r>
            <a:r>
              <a:rPr lang="en-US" baseline="0" dirty="0" smtClean="0"/>
              <a:t> full time students, picture of Cummings </a:t>
            </a:r>
            <a:r>
              <a:rPr lang="en-US" baseline="0" dirty="0" err="1" smtClean="0"/>
              <a:t>Collaboratory</a:t>
            </a:r>
            <a:r>
              <a:rPr lang="en-US" baseline="0" dirty="0" smtClean="0"/>
              <a:t> and Library</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a:t>
            </a:r>
            <a:r>
              <a:rPr lang="en-US" baseline="0" dirty="0" smtClean="0"/>
              <a:t> I went to Univ. of Western Ontario for Business School and we didn’t have anything as cool as this. Retractable extension cord</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Hamilton mountain</a:t>
            </a:r>
            <a:r>
              <a:rPr lang="en-US" baseline="0" dirty="0" smtClean="0"/>
              <a:t> has as mental health hospital of its own…. But don’t worry, the vast majority of the clientele live in the lower city</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 rezoned, plan over next 20 years is</a:t>
            </a:r>
            <a:r>
              <a:rPr lang="en-US" baseline="0" dirty="0" smtClean="0"/>
              <a:t> to grow this area by 20,000 jobs, light industrial, transportation and warehousing, wholesale trade</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Story: this past December was a record month for the Hamilton International Airport</a:t>
            </a:r>
            <a:endParaRPr lang="en-CA" dirty="0" smtClean="0"/>
          </a:p>
        </p:txBody>
      </p:sp>
      <p:sp>
        <p:nvSpPr>
          <p:cNvPr id="4" name="Slide Number Placeholder 3"/>
          <p:cNvSpPr>
            <a:spLocks noGrp="1"/>
          </p:cNvSpPr>
          <p:nvPr>
            <p:ph type="sldNum" sz="quarter" idx="10"/>
          </p:nvPr>
        </p:nvSpPr>
        <p:spPr/>
        <p:txBody>
          <a:bodyPr/>
          <a:lstStyle/>
          <a:p>
            <a:fld id="{CDCFCEA3-9BC2-41EE-9FC9-8F44CACE763A}"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to land a plane is $6000 – 36,000 less than</a:t>
            </a:r>
            <a:r>
              <a:rPr lang="en-US" baseline="0" dirty="0" smtClean="0"/>
              <a:t> Pearson</a:t>
            </a:r>
          </a:p>
        </p:txBody>
      </p:sp>
      <p:sp>
        <p:nvSpPr>
          <p:cNvPr id="4" name="Slide Number Placeholder 3"/>
          <p:cNvSpPr>
            <a:spLocks noGrp="1"/>
          </p:cNvSpPr>
          <p:nvPr>
            <p:ph type="sldNum" sz="quarter" idx="10"/>
          </p:nvPr>
        </p:nvSpPr>
        <p:spPr/>
        <p:txBody>
          <a:bodyPr/>
          <a:lstStyle/>
          <a:p>
            <a:fld id="{CDCFCEA3-9BC2-41EE-9FC9-8F44CACE763A}"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bedrooms,</a:t>
            </a:r>
            <a:r>
              <a:rPr lang="en-US" baseline="0" dirty="0" smtClean="0"/>
              <a:t> 2 full baths, 2 kitchens, walk out basement.  Listed on MLS for over 3 weeks.  As a duplex, expected rent is 2,200.</a:t>
            </a:r>
          </a:p>
          <a:p>
            <a:r>
              <a:rPr lang="en-US" baseline="0" dirty="0" smtClean="0"/>
              <a:t>Be careful when adding basement suites, the majority of the mountain is zoned single family and the passive method the city uses to enforce single family homes is the one garbage bag policy… But… say you had your tenants produce a fair amount of garbage, you could always buy the 133L garbage can from Canadian Tire.  The biggest they carry and it is just under the max size.</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37</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 said in his BNN interview…</a:t>
            </a:r>
          </a:p>
          <a:p>
            <a:r>
              <a:rPr lang="en-US" dirty="0" smtClean="0"/>
              <a:t>So I asked Don…</a:t>
            </a:r>
          </a:p>
          <a:p>
            <a:r>
              <a:rPr lang="en-US" dirty="0" smtClean="0"/>
              <a:t>His response was…</a:t>
            </a:r>
          </a:p>
          <a:p>
            <a:r>
              <a:rPr lang="en-US" dirty="0" smtClean="0"/>
              <a:t>So</a:t>
            </a:r>
            <a:r>
              <a:rPr lang="en-US" baseline="0" dirty="0" smtClean="0"/>
              <a:t> maybe you should get your butt over to Hamilton well before 2013 and in my presentation I’ll give you a brief intro to Hamilton and then show you a hot </a:t>
            </a:r>
            <a:r>
              <a:rPr lang="en-US" baseline="0" dirty="0" err="1" smtClean="0"/>
              <a:t>neighbourhood</a:t>
            </a:r>
            <a:r>
              <a:rPr lang="en-US" baseline="0" dirty="0" smtClean="0"/>
              <a:t> for both appreciation and cash flow</a:t>
            </a:r>
            <a:endParaRPr lang="en-CA" dirty="0"/>
          </a:p>
        </p:txBody>
      </p:sp>
      <p:sp>
        <p:nvSpPr>
          <p:cNvPr id="4" name="Slide Number Placeholder 3"/>
          <p:cNvSpPr>
            <a:spLocks noGrp="1"/>
          </p:cNvSpPr>
          <p:nvPr>
            <p:ph type="sldNum" sz="quarter" idx="10"/>
          </p:nvPr>
        </p:nvSpPr>
        <p:spPr/>
        <p:txBody>
          <a:bodyPr/>
          <a:lstStyle/>
          <a:p>
            <a:fld id="{CDCFCEA3-9BC2-41EE-9FC9-8F44CACE763A}"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DCFCEA3-9BC2-41EE-9FC9-8F44CACE763A}"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B71C78-1E67-4FB2-B9A0-22CA860C6955}" type="slidenum">
              <a:rPr lang="en-CA" smtClean="0"/>
              <a:pPr/>
              <a:t>‹#›</a:t>
            </a:fld>
            <a:endParaRPr lang="en-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B71C78-1E67-4FB2-B9A0-22CA860C695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5" name="Footer Placeholder 4"/>
          <p:cNvSpPr>
            <a:spLocks noGrp="1"/>
          </p:cNvSpPr>
          <p:nvPr>
            <p:ph type="ftr" sz="quarter" idx="11"/>
          </p:nvPr>
        </p:nvSpPr>
        <p:spPr>
          <a:xfrm>
            <a:off x="2640597" y="6377459"/>
            <a:ext cx="3836404" cy="365125"/>
          </a:xfrm>
        </p:spPr>
        <p:txBody>
          <a:bodyPr/>
          <a:lstStyle/>
          <a:p>
            <a:endParaRPr lang="en-CA"/>
          </a:p>
        </p:txBody>
      </p:sp>
      <p:sp>
        <p:nvSpPr>
          <p:cNvPr id="6" name="Slide Number Placeholder 5"/>
          <p:cNvSpPr>
            <a:spLocks noGrp="1"/>
          </p:cNvSpPr>
          <p:nvPr>
            <p:ph type="sldNum" sz="quarter" idx="12"/>
          </p:nvPr>
        </p:nvSpPr>
        <p:spPr/>
        <p:txBody>
          <a:bodyPr/>
          <a:lstStyle/>
          <a:p>
            <a:fld id="{D4B71C78-1E67-4FB2-B9A0-22CA860C695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B71C78-1E67-4FB2-B9A0-22CA860C6955}"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B71C78-1E67-4FB2-B9A0-22CA860C6955}"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B71C78-1E67-4FB2-B9A0-22CA860C6955}"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4B71C78-1E67-4FB2-B9A0-22CA860C6955}"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4B71C78-1E67-4FB2-B9A0-22CA860C695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4B71C78-1E67-4FB2-B9A0-22CA860C695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A94E63-C793-40C5-84BA-71289EA4DA64}" type="datetimeFigureOut">
              <a:rPr lang="en-CA" smtClean="0"/>
              <a:pPr/>
              <a:t>03/07/2011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B71C78-1E67-4FB2-B9A0-22CA860C6955}" type="slidenum">
              <a:rPr lang="en-CA" smtClean="0"/>
              <a:pPr/>
              <a:t>‹#›</a:t>
            </a:fld>
            <a:endParaRPr lang="en-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2A94E63-C793-40C5-84BA-71289EA4DA64}" type="datetimeFigureOut">
              <a:rPr lang="en-CA" smtClean="0"/>
              <a:pPr/>
              <a:t>03/07/2011</a:t>
            </a:fld>
            <a:endParaRPr lang="en-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CA"/>
          </a:p>
        </p:txBody>
      </p:sp>
      <p:sp>
        <p:nvSpPr>
          <p:cNvPr id="7" name="Slide Number Placeholder 6"/>
          <p:cNvSpPr>
            <a:spLocks noGrp="1"/>
          </p:cNvSpPr>
          <p:nvPr>
            <p:ph type="sldNum" sz="quarter" idx="12"/>
          </p:nvPr>
        </p:nvSpPr>
        <p:spPr>
          <a:xfrm>
            <a:off x="8339328" y="1170432"/>
            <a:ext cx="733864" cy="201168"/>
          </a:xfrm>
        </p:spPr>
        <p:txBody>
          <a:bodyPr/>
          <a:lstStyle/>
          <a:p>
            <a:fld id="{D4B71C78-1E67-4FB2-B9A0-22CA860C6955}"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2A94E63-C793-40C5-84BA-71289EA4DA64}" type="datetimeFigureOut">
              <a:rPr lang="en-CA" smtClean="0"/>
              <a:pPr/>
              <a:t>03/07/2011</a:t>
            </a:fld>
            <a:endParaRPr lang="en-CA"/>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4B71C78-1E67-4FB2-B9A0-22CA860C695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rhamilton.c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erwin@MrHamilton.ca" TargetMode="External"/><Relationship Id="rId5" Type="http://schemas.openxmlformats.org/officeDocument/2006/relationships/hyperlink" Target="http://www.facebook.com/mrhamilton.ca" TargetMode="External"/><Relationship Id="rId4" Type="http://schemas.openxmlformats.org/officeDocument/2006/relationships/hyperlink" Target="http://twitter.com/mrhamiltondot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8077200" cy="1673352"/>
          </a:xfrm>
        </p:spPr>
        <p:txBody>
          <a:bodyPr>
            <a:normAutofit/>
          </a:bodyPr>
          <a:lstStyle/>
          <a:p>
            <a:r>
              <a:rPr lang="en-US" sz="6000" dirty="0" smtClean="0"/>
              <a:t>the Hamilton Mountain</a:t>
            </a:r>
            <a:endParaRPr lang="en-CA" sz="6000" dirty="0"/>
          </a:p>
        </p:txBody>
      </p:sp>
      <p:sp>
        <p:nvSpPr>
          <p:cNvPr id="3" name="Subtitle 2"/>
          <p:cNvSpPr>
            <a:spLocks noGrp="1"/>
          </p:cNvSpPr>
          <p:nvPr>
            <p:ph type="subTitle" idx="1"/>
          </p:nvPr>
        </p:nvSpPr>
        <p:spPr>
          <a:xfrm>
            <a:off x="685800" y="1219200"/>
            <a:ext cx="8077200" cy="1499616"/>
          </a:xfrm>
        </p:spPr>
        <p:txBody>
          <a:bodyPr>
            <a:normAutofit/>
          </a:bodyPr>
          <a:lstStyle/>
          <a:p>
            <a:r>
              <a:rPr lang="en-US" sz="4000" dirty="0" smtClean="0"/>
              <a:t>Hot </a:t>
            </a:r>
            <a:r>
              <a:rPr lang="en-US" sz="4000" dirty="0" err="1" smtClean="0"/>
              <a:t>Neighbourhood</a:t>
            </a:r>
            <a:r>
              <a:rPr lang="en-US" sz="4000" dirty="0" smtClean="0"/>
              <a:t>:</a:t>
            </a:r>
            <a:endParaRPr lang="en-CA" sz="4000" dirty="0"/>
          </a:p>
        </p:txBody>
      </p:sp>
      <p:pic>
        <p:nvPicPr>
          <p:cNvPr id="6" name="Picture 5" descr="Mr-Hamilton_cmyk.jpg"/>
          <p:cNvPicPr>
            <a:picLocks noChangeAspect="1"/>
          </p:cNvPicPr>
          <p:nvPr/>
        </p:nvPicPr>
        <p:blipFill>
          <a:blip r:embed="rId3" cstate="print"/>
          <a:stretch>
            <a:fillRect/>
          </a:stretch>
        </p:blipFill>
        <p:spPr>
          <a:xfrm>
            <a:off x="4212454" y="5181600"/>
            <a:ext cx="4931546" cy="1676400"/>
          </a:xfrm>
          <a:prstGeom prst="rect">
            <a:avLst/>
          </a:prstGeom>
        </p:spPr>
      </p:pic>
      <p:sp>
        <p:nvSpPr>
          <p:cNvPr id="7" name="TextBox 6"/>
          <p:cNvSpPr txBox="1"/>
          <p:nvPr/>
        </p:nvSpPr>
        <p:spPr>
          <a:xfrm>
            <a:off x="228600" y="5715000"/>
            <a:ext cx="3810000" cy="769441"/>
          </a:xfrm>
          <a:prstGeom prst="rect">
            <a:avLst/>
          </a:prstGeom>
          <a:noFill/>
        </p:spPr>
        <p:txBody>
          <a:bodyPr wrap="square" rtlCol="0">
            <a:spAutoFit/>
          </a:bodyPr>
          <a:lstStyle/>
          <a:p>
            <a:r>
              <a:rPr lang="en-US" sz="4400" b="1" dirty="0" smtClean="0">
                <a:solidFill>
                  <a:schemeClr val="bg1"/>
                </a:solidFill>
              </a:rPr>
              <a:t>Presented by:</a:t>
            </a:r>
            <a:endParaRPr lang="en-CA" sz="4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Trains, Planes, …</a:t>
            </a:r>
            <a:endParaRPr lang="en-CA" dirty="0"/>
          </a:p>
        </p:txBody>
      </p:sp>
      <p:pic>
        <p:nvPicPr>
          <p:cNvPr id="4" name="Content Placeholder 3" descr="ScreenHunter_03 Jun. 24 01.28.gif"/>
          <p:cNvPicPr>
            <a:picLocks noGrp="1" noChangeAspect="1"/>
          </p:cNvPicPr>
          <p:nvPr>
            <p:ph idx="1"/>
          </p:nvPr>
        </p:nvPicPr>
        <p:blipFill>
          <a:blip r:embed="rId3" cstate="print"/>
          <a:stretch>
            <a:fillRect/>
          </a:stretch>
        </p:blipFill>
        <p:spPr>
          <a:xfrm>
            <a:off x="1140312" y="1774825"/>
            <a:ext cx="6863375" cy="4625975"/>
          </a:xfrm>
        </p:spPr>
      </p:pic>
      <p:grpSp>
        <p:nvGrpSpPr>
          <p:cNvPr id="3" name="Group 12"/>
          <p:cNvGrpSpPr/>
          <p:nvPr/>
        </p:nvGrpSpPr>
        <p:grpSpPr>
          <a:xfrm>
            <a:off x="1165860" y="1943100"/>
            <a:ext cx="6858000" cy="2891790"/>
            <a:chOff x="1165860" y="1943100"/>
            <a:chExt cx="6858000" cy="2891790"/>
          </a:xfrm>
        </p:grpSpPr>
        <p:sp>
          <p:nvSpPr>
            <p:cNvPr id="9" name="Freeform 8"/>
            <p:cNvSpPr/>
            <p:nvPr/>
          </p:nvSpPr>
          <p:spPr>
            <a:xfrm>
              <a:off x="7475220" y="3954780"/>
              <a:ext cx="548640" cy="182880"/>
            </a:xfrm>
            <a:custGeom>
              <a:avLst/>
              <a:gdLst>
                <a:gd name="connsiteX0" fmla="*/ 0 w 548640"/>
                <a:gd name="connsiteY0" fmla="*/ 0 h 182880"/>
                <a:gd name="connsiteX1" fmla="*/ 548640 w 548640"/>
                <a:gd name="connsiteY1" fmla="*/ 182880 h 182880"/>
              </a:gdLst>
              <a:ahLst/>
              <a:cxnLst>
                <a:cxn ang="0">
                  <a:pos x="connsiteX0" y="connsiteY0"/>
                </a:cxn>
                <a:cxn ang="0">
                  <a:pos x="connsiteX1" y="connsiteY1"/>
                </a:cxn>
              </a:cxnLst>
              <a:rect l="l" t="t" r="r" b="b"/>
              <a:pathLst>
                <a:path w="548640" h="182880">
                  <a:moveTo>
                    <a:pt x="0" y="0"/>
                  </a:moveTo>
                  <a:lnTo>
                    <a:pt x="548640" y="182880"/>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Freeform 9"/>
            <p:cNvSpPr/>
            <p:nvPr/>
          </p:nvSpPr>
          <p:spPr>
            <a:xfrm>
              <a:off x="7498080" y="4720590"/>
              <a:ext cx="491490" cy="114300"/>
            </a:xfrm>
            <a:custGeom>
              <a:avLst/>
              <a:gdLst>
                <a:gd name="connsiteX0" fmla="*/ 0 w 491490"/>
                <a:gd name="connsiteY0" fmla="*/ 0 h 114300"/>
                <a:gd name="connsiteX1" fmla="*/ 491490 w 491490"/>
                <a:gd name="connsiteY1" fmla="*/ 114300 h 114300"/>
              </a:gdLst>
              <a:ahLst/>
              <a:cxnLst>
                <a:cxn ang="0">
                  <a:pos x="connsiteX0" y="connsiteY0"/>
                </a:cxn>
                <a:cxn ang="0">
                  <a:pos x="connsiteX1" y="connsiteY1"/>
                </a:cxn>
              </a:cxnLst>
              <a:rect l="l" t="t" r="r" b="b"/>
              <a:pathLst>
                <a:path w="491490" h="114300">
                  <a:moveTo>
                    <a:pt x="0" y="0"/>
                  </a:moveTo>
                  <a:lnTo>
                    <a:pt x="491490" y="114300"/>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8" name="Group 11"/>
            <p:cNvGrpSpPr/>
            <p:nvPr/>
          </p:nvGrpSpPr>
          <p:grpSpPr>
            <a:xfrm>
              <a:off x="1165860" y="1943100"/>
              <a:ext cx="6311265" cy="2776538"/>
              <a:chOff x="1165860" y="1943100"/>
              <a:chExt cx="6311265" cy="2776538"/>
            </a:xfrm>
          </p:grpSpPr>
          <p:grpSp>
            <p:nvGrpSpPr>
              <p:cNvPr id="12" name="Group 7"/>
              <p:cNvGrpSpPr/>
              <p:nvPr/>
            </p:nvGrpSpPr>
            <p:grpSpPr>
              <a:xfrm>
                <a:off x="1652588" y="1943100"/>
                <a:ext cx="5824537" cy="2776538"/>
                <a:chOff x="1652588" y="1943100"/>
                <a:chExt cx="5824537" cy="2776538"/>
              </a:xfrm>
            </p:grpSpPr>
            <p:sp>
              <p:nvSpPr>
                <p:cNvPr id="5" name="Freeform 4"/>
                <p:cNvSpPr/>
                <p:nvPr/>
              </p:nvSpPr>
              <p:spPr>
                <a:xfrm>
                  <a:off x="3619500" y="1943100"/>
                  <a:ext cx="3833813" cy="2005013"/>
                </a:xfrm>
                <a:custGeom>
                  <a:avLst/>
                  <a:gdLst>
                    <a:gd name="connsiteX0" fmla="*/ 3833813 w 3833813"/>
                    <a:gd name="connsiteY0" fmla="*/ 2005013 h 2005013"/>
                    <a:gd name="connsiteX1" fmla="*/ 157163 w 3833813"/>
                    <a:gd name="connsiteY1" fmla="*/ 814388 h 2005013"/>
                    <a:gd name="connsiteX2" fmla="*/ 28575 w 3833813"/>
                    <a:gd name="connsiteY2" fmla="*/ 585788 h 2005013"/>
                    <a:gd name="connsiteX3" fmla="*/ 23813 w 3833813"/>
                    <a:gd name="connsiteY3" fmla="*/ 414338 h 2005013"/>
                    <a:gd name="connsiteX4" fmla="*/ 0 w 3833813"/>
                    <a:gd name="connsiteY4" fmla="*/ 342900 h 2005013"/>
                    <a:gd name="connsiteX5" fmla="*/ 23813 w 3833813"/>
                    <a:gd name="connsiteY5" fmla="*/ 285750 h 2005013"/>
                    <a:gd name="connsiteX6" fmla="*/ 61913 w 3833813"/>
                    <a:gd name="connsiteY6" fmla="*/ 266700 h 2005013"/>
                    <a:gd name="connsiteX7" fmla="*/ 161925 w 3833813"/>
                    <a:gd name="connsiteY7" fmla="*/ 100013 h 2005013"/>
                    <a:gd name="connsiteX8" fmla="*/ 252413 w 3833813"/>
                    <a:gd name="connsiteY8" fmla="*/ 0 h 20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3813" h="2005013">
                      <a:moveTo>
                        <a:pt x="3833813" y="2005013"/>
                      </a:moveTo>
                      <a:lnTo>
                        <a:pt x="157163" y="814388"/>
                      </a:lnTo>
                      <a:lnTo>
                        <a:pt x="28575" y="585788"/>
                      </a:lnTo>
                      <a:lnTo>
                        <a:pt x="23813" y="414338"/>
                      </a:lnTo>
                      <a:lnTo>
                        <a:pt x="0" y="342900"/>
                      </a:lnTo>
                      <a:lnTo>
                        <a:pt x="23813" y="285750"/>
                      </a:lnTo>
                      <a:lnTo>
                        <a:pt x="61913" y="266700"/>
                      </a:lnTo>
                      <a:lnTo>
                        <a:pt x="161925" y="100013"/>
                      </a:lnTo>
                      <a:lnTo>
                        <a:pt x="252413" y="0"/>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Freeform 5"/>
                <p:cNvSpPr/>
                <p:nvPr/>
              </p:nvSpPr>
              <p:spPr>
                <a:xfrm>
                  <a:off x="1652588" y="2247900"/>
                  <a:ext cx="1928812" cy="528638"/>
                </a:xfrm>
                <a:custGeom>
                  <a:avLst/>
                  <a:gdLst>
                    <a:gd name="connsiteX0" fmla="*/ 1928812 w 1928812"/>
                    <a:gd name="connsiteY0" fmla="*/ 28575 h 528638"/>
                    <a:gd name="connsiteX1" fmla="*/ 1800225 w 1928812"/>
                    <a:gd name="connsiteY1" fmla="*/ 0 h 528638"/>
                    <a:gd name="connsiteX2" fmla="*/ 1485900 w 1928812"/>
                    <a:gd name="connsiteY2" fmla="*/ 61913 h 528638"/>
                    <a:gd name="connsiteX3" fmla="*/ 1119187 w 1928812"/>
                    <a:gd name="connsiteY3" fmla="*/ 66675 h 528638"/>
                    <a:gd name="connsiteX4" fmla="*/ 790575 w 1928812"/>
                    <a:gd name="connsiteY4" fmla="*/ 323850 h 528638"/>
                    <a:gd name="connsiteX5" fmla="*/ 371475 w 1928812"/>
                    <a:gd name="connsiteY5" fmla="*/ 461963 h 528638"/>
                    <a:gd name="connsiteX6" fmla="*/ 190500 w 1928812"/>
                    <a:gd name="connsiteY6" fmla="*/ 452438 h 528638"/>
                    <a:gd name="connsiteX7" fmla="*/ 0 w 1928812"/>
                    <a:gd name="connsiteY7" fmla="*/ 528638 h 52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812" h="528638">
                      <a:moveTo>
                        <a:pt x="1928812" y="28575"/>
                      </a:moveTo>
                      <a:lnTo>
                        <a:pt x="1800225" y="0"/>
                      </a:lnTo>
                      <a:lnTo>
                        <a:pt x="1485900" y="61913"/>
                      </a:lnTo>
                      <a:lnTo>
                        <a:pt x="1119187" y="66675"/>
                      </a:lnTo>
                      <a:lnTo>
                        <a:pt x="790575" y="323850"/>
                      </a:lnTo>
                      <a:lnTo>
                        <a:pt x="371475" y="461963"/>
                      </a:lnTo>
                      <a:lnTo>
                        <a:pt x="190500" y="452438"/>
                      </a:lnTo>
                      <a:lnTo>
                        <a:pt x="0" y="528638"/>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Freeform 6"/>
                <p:cNvSpPr/>
                <p:nvPr/>
              </p:nvSpPr>
              <p:spPr>
                <a:xfrm>
                  <a:off x="3609975" y="2505075"/>
                  <a:ext cx="3867150" cy="2214563"/>
                </a:xfrm>
                <a:custGeom>
                  <a:avLst/>
                  <a:gdLst>
                    <a:gd name="connsiteX0" fmla="*/ 0 w 3867150"/>
                    <a:gd name="connsiteY0" fmla="*/ 0 h 2214563"/>
                    <a:gd name="connsiteX1" fmla="*/ 0 w 3867150"/>
                    <a:gd name="connsiteY1" fmla="*/ 166688 h 2214563"/>
                    <a:gd name="connsiteX2" fmla="*/ 66675 w 3867150"/>
                    <a:gd name="connsiteY2" fmla="*/ 328613 h 2214563"/>
                    <a:gd name="connsiteX3" fmla="*/ 57150 w 3867150"/>
                    <a:gd name="connsiteY3" fmla="*/ 595313 h 2214563"/>
                    <a:gd name="connsiteX4" fmla="*/ 61913 w 3867150"/>
                    <a:gd name="connsiteY4" fmla="*/ 652463 h 2214563"/>
                    <a:gd name="connsiteX5" fmla="*/ 571500 w 3867150"/>
                    <a:gd name="connsiteY5" fmla="*/ 823913 h 2214563"/>
                    <a:gd name="connsiteX6" fmla="*/ 676275 w 3867150"/>
                    <a:gd name="connsiteY6" fmla="*/ 938213 h 2214563"/>
                    <a:gd name="connsiteX7" fmla="*/ 1285875 w 3867150"/>
                    <a:gd name="connsiteY7" fmla="*/ 1190625 h 2214563"/>
                    <a:gd name="connsiteX8" fmla="*/ 1752600 w 3867150"/>
                    <a:gd name="connsiteY8" fmla="*/ 1476375 h 2214563"/>
                    <a:gd name="connsiteX9" fmla="*/ 1985963 w 3867150"/>
                    <a:gd name="connsiteY9" fmla="*/ 1628775 h 2214563"/>
                    <a:gd name="connsiteX10" fmla="*/ 2309813 w 3867150"/>
                    <a:gd name="connsiteY10" fmla="*/ 1738313 h 2214563"/>
                    <a:gd name="connsiteX11" fmla="*/ 2557463 w 3867150"/>
                    <a:gd name="connsiteY11" fmla="*/ 2043113 h 2214563"/>
                    <a:gd name="connsiteX12" fmla="*/ 2709863 w 3867150"/>
                    <a:gd name="connsiteY12" fmla="*/ 2066925 h 2214563"/>
                    <a:gd name="connsiteX13" fmla="*/ 3162300 w 3867150"/>
                    <a:gd name="connsiteY13" fmla="*/ 2024063 h 2214563"/>
                    <a:gd name="connsiteX14" fmla="*/ 3867150 w 3867150"/>
                    <a:gd name="connsiteY14" fmla="*/ 2214563 h 221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7150" h="2214563">
                      <a:moveTo>
                        <a:pt x="0" y="0"/>
                      </a:moveTo>
                      <a:lnTo>
                        <a:pt x="0" y="166688"/>
                      </a:lnTo>
                      <a:lnTo>
                        <a:pt x="66675" y="328613"/>
                      </a:lnTo>
                      <a:lnTo>
                        <a:pt x="57150" y="595313"/>
                      </a:lnTo>
                      <a:lnTo>
                        <a:pt x="61913" y="652463"/>
                      </a:lnTo>
                      <a:lnTo>
                        <a:pt x="571500" y="823913"/>
                      </a:lnTo>
                      <a:lnTo>
                        <a:pt x="676275" y="938213"/>
                      </a:lnTo>
                      <a:lnTo>
                        <a:pt x="1285875" y="1190625"/>
                      </a:lnTo>
                      <a:lnTo>
                        <a:pt x="1752600" y="1476375"/>
                      </a:lnTo>
                      <a:lnTo>
                        <a:pt x="1985963" y="1628775"/>
                      </a:lnTo>
                      <a:lnTo>
                        <a:pt x="2309813" y="1738313"/>
                      </a:lnTo>
                      <a:lnTo>
                        <a:pt x="2557463" y="2043113"/>
                      </a:lnTo>
                      <a:lnTo>
                        <a:pt x="2709863" y="2066925"/>
                      </a:lnTo>
                      <a:lnTo>
                        <a:pt x="3162300" y="2024063"/>
                      </a:lnTo>
                      <a:lnTo>
                        <a:pt x="3867150" y="2214563"/>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1" name="Freeform 10"/>
              <p:cNvSpPr/>
              <p:nvPr/>
            </p:nvSpPr>
            <p:spPr>
              <a:xfrm>
                <a:off x="1165860" y="2800350"/>
                <a:ext cx="434340" cy="217170"/>
              </a:xfrm>
              <a:custGeom>
                <a:avLst/>
                <a:gdLst>
                  <a:gd name="connsiteX0" fmla="*/ 434340 w 434340"/>
                  <a:gd name="connsiteY0" fmla="*/ 0 h 217170"/>
                  <a:gd name="connsiteX1" fmla="*/ 0 w 434340"/>
                  <a:gd name="connsiteY1" fmla="*/ 217170 h 217170"/>
                </a:gdLst>
                <a:ahLst/>
                <a:cxnLst>
                  <a:cxn ang="0">
                    <a:pos x="connsiteX0" y="connsiteY0"/>
                  </a:cxn>
                  <a:cxn ang="0">
                    <a:pos x="connsiteX1" y="connsiteY1"/>
                  </a:cxn>
                </a:cxnLst>
                <a:rect l="l" t="t" r="r" b="b"/>
                <a:pathLst>
                  <a:path w="434340" h="217170">
                    <a:moveTo>
                      <a:pt x="434340" y="0"/>
                    </a:moveTo>
                    <a:lnTo>
                      <a:pt x="0" y="217170"/>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14" name="Freeform 13"/>
          <p:cNvSpPr/>
          <p:nvPr/>
        </p:nvSpPr>
        <p:spPr>
          <a:xfrm>
            <a:off x="2228850" y="5438775"/>
            <a:ext cx="1038225" cy="719138"/>
          </a:xfrm>
          <a:custGeom>
            <a:avLst/>
            <a:gdLst>
              <a:gd name="connsiteX0" fmla="*/ 371475 w 1038225"/>
              <a:gd name="connsiteY0" fmla="*/ 242888 h 719138"/>
              <a:gd name="connsiteX1" fmla="*/ 0 w 1038225"/>
              <a:gd name="connsiteY1" fmla="*/ 114300 h 719138"/>
              <a:gd name="connsiteX2" fmla="*/ 47625 w 1038225"/>
              <a:gd name="connsiteY2" fmla="*/ 19050 h 719138"/>
              <a:gd name="connsiteX3" fmla="*/ 652463 w 1038225"/>
              <a:gd name="connsiteY3" fmla="*/ 200025 h 719138"/>
              <a:gd name="connsiteX4" fmla="*/ 857250 w 1038225"/>
              <a:gd name="connsiteY4" fmla="*/ 0 h 719138"/>
              <a:gd name="connsiteX5" fmla="*/ 1038225 w 1038225"/>
              <a:gd name="connsiteY5" fmla="*/ 61913 h 719138"/>
              <a:gd name="connsiteX6" fmla="*/ 952500 w 1038225"/>
              <a:gd name="connsiteY6" fmla="*/ 142875 h 719138"/>
              <a:gd name="connsiteX7" fmla="*/ 871538 w 1038225"/>
              <a:gd name="connsiteY7" fmla="*/ 381000 h 719138"/>
              <a:gd name="connsiteX8" fmla="*/ 800100 w 1038225"/>
              <a:gd name="connsiteY8" fmla="*/ 361950 h 719138"/>
              <a:gd name="connsiteX9" fmla="*/ 695325 w 1038225"/>
              <a:gd name="connsiteY9" fmla="*/ 719138 h 719138"/>
              <a:gd name="connsiteX10" fmla="*/ 257175 w 1038225"/>
              <a:gd name="connsiteY10" fmla="*/ 585788 h 719138"/>
              <a:gd name="connsiteX11" fmla="*/ 371475 w 1038225"/>
              <a:gd name="connsiteY11" fmla="*/ 242888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8225" h="719138">
                <a:moveTo>
                  <a:pt x="371475" y="242888"/>
                </a:moveTo>
                <a:lnTo>
                  <a:pt x="0" y="114300"/>
                </a:lnTo>
                <a:lnTo>
                  <a:pt x="47625" y="19050"/>
                </a:lnTo>
                <a:lnTo>
                  <a:pt x="652463" y="200025"/>
                </a:lnTo>
                <a:lnTo>
                  <a:pt x="857250" y="0"/>
                </a:lnTo>
                <a:lnTo>
                  <a:pt x="1038225" y="61913"/>
                </a:lnTo>
                <a:lnTo>
                  <a:pt x="952500" y="142875"/>
                </a:lnTo>
                <a:lnTo>
                  <a:pt x="871538" y="381000"/>
                </a:lnTo>
                <a:lnTo>
                  <a:pt x="800100" y="361950"/>
                </a:lnTo>
                <a:lnTo>
                  <a:pt x="695325" y="719138"/>
                </a:lnTo>
                <a:lnTo>
                  <a:pt x="257175" y="585788"/>
                </a:lnTo>
                <a:lnTo>
                  <a:pt x="371475" y="2428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Automobiles</a:t>
            </a:r>
            <a:endParaRPr lang="en-CA" dirty="0"/>
          </a:p>
        </p:txBody>
      </p:sp>
      <p:pic>
        <p:nvPicPr>
          <p:cNvPr id="4" name="Content Placeholder 3" descr="ScreenHunter_03 Jun. 24 01.28.gif"/>
          <p:cNvPicPr>
            <a:picLocks noGrp="1" noChangeAspect="1"/>
          </p:cNvPicPr>
          <p:nvPr>
            <p:ph idx="1"/>
          </p:nvPr>
        </p:nvPicPr>
        <p:blipFill>
          <a:blip r:embed="rId3" cstate="print"/>
          <a:stretch>
            <a:fillRect/>
          </a:stretch>
        </p:blipFill>
        <p:spPr>
          <a:xfrm>
            <a:off x="1140312" y="1774825"/>
            <a:ext cx="6863375" cy="4625975"/>
          </a:xfrm>
        </p:spPr>
      </p:pic>
      <p:sp>
        <p:nvSpPr>
          <p:cNvPr id="10" name="Right Arrow 9"/>
          <p:cNvSpPr/>
          <p:nvPr/>
        </p:nvSpPr>
        <p:spPr>
          <a:xfrm>
            <a:off x="4876800" y="2514600"/>
            <a:ext cx="1295400" cy="990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QEW</a:t>
            </a:r>
            <a:endParaRPr lang="en-CA" sz="2800" b="1" dirty="0"/>
          </a:p>
        </p:txBody>
      </p:sp>
      <p:sp>
        <p:nvSpPr>
          <p:cNvPr id="16" name="Freeform 15"/>
          <p:cNvSpPr/>
          <p:nvPr/>
        </p:nvSpPr>
        <p:spPr>
          <a:xfrm>
            <a:off x="5648325" y="1809750"/>
            <a:ext cx="2333625" cy="2200275"/>
          </a:xfrm>
          <a:custGeom>
            <a:avLst/>
            <a:gdLst>
              <a:gd name="connsiteX0" fmla="*/ 0 w 2333625"/>
              <a:gd name="connsiteY0" fmla="*/ 0 h 2200275"/>
              <a:gd name="connsiteX1" fmla="*/ 247650 w 2333625"/>
              <a:gd name="connsiteY1" fmla="*/ 590550 h 2200275"/>
              <a:gd name="connsiteX2" fmla="*/ 419100 w 2333625"/>
              <a:gd name="connsiteY2" fmla="*/ 933450 h 2200275"/>
              <a:gd name="connsiteX3" fmla="*/ 895350 w 2333625"/>
              <a:gd name="connsiteY3" fmla="*/ 1743075 h 2200275"/>
              <a:gd name="connsiteX4" fmla="*/ 2333625 w 2333625"/>
              <a:gd name="connsiteY4" fmla="*/ 2200275 h 220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5" h="2200275">
                <a:moveTo>
                  <a:pt x="0" y="0"/>
                </a:moveTo>
                <a:lnTo>
                  <a:pt x="247650" y="590550"/>
                </a:lnTo>
                <a:lnTo>
                  <a:pt x="419100" y="933450"/>
                </a:lnTo>
                <a:lnTo>
                  <a:pt x="895350" y="1743075"/>
                </a:lnTo>
                <a:lnTo>
                  <a:pt x="2333625" y="2200275"/>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3" name="Group 12"/>
          <p:cNvGrpSpPr/>
          <p:nvPr/>
        </p:nvGrpSpPr>
        <p:grpSpPr>
          <a:xfrm>
            <a:off x="2057400" y="1790700"/>
            <a:ext cx="1990725" cy="2143125"/>
            <a:chOff x="2057400" y="1790700"/>
            <a:chExt cx="1990725" cy="2143125"/>
          </a:xfrm>
        </p:grpSpPr>
        <p:sp>
          <p:nvSpPr>
            <p:cNvPr id="6" name="Right Arrow 5"/>
            <p:cNvSpPr/>
            <p:nvPr/>
          </p:nvSpPr>
          <p:spPr>
            <a:xfrm>
              <a:off x="2057400" y="1981200"/>
              <a:ext cx="1447800" cy="990600"/>
            </a:xfrm>
            <a:prstGeom prst="rightArrow">
              <a:avLst>
                <a:gd name="adj1" fmla="val 50000"/>
                <a:gd name="adj2" fmla="val 274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403</a:t>
              </a:r>
              <a:endParaRPr lang="en-CA" sz="2000" b="1" dirty="0"/>
            </a:p>
          </p:txBody>
        </p:sp>
        <p:sp>
          <p:nvSpPr>
            <p:cNvPr id="12" name="Freeform 11"/>
            <p:cNvSpPr/>
            <p:nvPr/>
          </p:nvSpPr>
          <p:spPr>
            <a:xfrm>
              <a:off x="2352675" y="1790700"/>
              <a:ext cx="1695450" cy="2143125"/>
            </a:xfrm>
            <a:custGeom>
              <a:avLst/>
              <a:gdLst>
                <a:gd name="connsiteX0" fmla="*/ 1695450 w 1695450"/>
                <a:gd name="connsiteY0" fmla="*/ 0 h 2143125"/>
                <a:gd name="connsiteX1" fmla="*/ 1247775 w 1695450"/>
                <a:gd name="connsiteY1" fmla="*/ 295275 h 2143125"/>
                <a:gd name="connsiteX2" fmla="*/ 1162050 w 1695450"/>
                <a:gd name="connsiteY2" fmla="*/ 466725 h 2143125"/>
                <a:gd name="connsiteX3" fmla="*/ 1276350 w 1695450"/>
                <a:gd name="connsiteY3" fmla="*/ 695325 h 2143125"/>
                <a:gd name="connsiteX4" fmla="*/ 1257300 w 1695450"/>
                <a:gd name="connsiteY4" fmla="*/ 1247775 h 2143125"/>
                <a:gd name="connsiteX5" fmla="*/ 819150 w 1695450"/>
                <a:gd name="connsiteY5" fmla="*/ 1495425 h 2143125"/>
                <a:gd name="connsiteX6" fmla="*/ 714375 w 1695450"/>
                <a:gd name="connsiteY6" fmla="*/ 1628775 h 2143125"/>
                <a:gd name="connsiteX7" fmla="*/ 104775 w 1695450"/>
                <a:gd name="connsiteY7" fmla="*/ 1790700 h 2143125"/>
                <a:gd name="connsiteX8" fmla="*/ 28575 w 1695450"/>
                <a:gd name="connsiteY8" fmla="*/ 1885950 h 2143125"/>
                <a:gd name="connsiteX9" fmla="*/ 0 w 1695450"/>
                <a:gd name="connsiteY9" fmla="*/ 2143125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5450" h="2143125">
                  <a:moveTo>
                    <a:pt x="1695450" y="0"/>
                  </a:moveTo>
                  <a:lnTo>
                    <a:pt x="1247775" y="295275"/>
                  </a:lnTo>
                  <a:lnTo>
                    <a:pt x="1162050" y="466725"/>
                  </a:lnTo>
                  <a:lnTo>
                    <a:pt x="1276350" y="695325"/>
                  </a:lnTo>
                  <a:lnTo>
                    <a:pt x="1257300" y="1247775"/>
                  </a:lnTo>
                  <a:lnTo>
                    <a:pt x="819150" y="1495425"/>
                  </a:lnTo>
                  <a:lnTo>
                    <a:pt x="714375" y="1628775"/>
                  </a:lnTo>
                  <a:lnTo>
                    <a:pt x="104775" y="1790700"/>
                  </a:lnTo>
                  <a:lnTo>
                    <a:pt x="28575" y="1885950"/>
                  </a:lnTo>
                  <a:lnTo>
                    <a:pt x="0" y="2143125"/>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7" name="Group 16"/>
          <p:cNvGrpSpPr/>
          <p:nvPr/>
        </p:nvGrpSpPr>
        <p:grpSpPr>
          <a:xfrm>
            <a:off x="228600" y="3971925"/>
            <a:ext cx="2085975" cy="1057275"/>
            <a:chOff x="228600" y="3971925"/>
            <a:chExt cx="2085975" cy="1057275"/>
          </a:xfrm>
        </p:grpSpPr>
        <p:sp>
          <p:nvSpPr>
            <p:cNvPr id="8" name="Right Arrow 7"/>
            <p:cNvSpPr/>
            <p:nvPr/>
          </p:nvSpPr>
          <p:spPr>
            <a:xfrm>
              <a:off x="228600" y="4191000"/>
              <a:ext cx="914400" cy="838200"/>
            </a:xfrm>
            <a:prstGeom prst="rightArrow">
              <a:avLst>
                <a:gd name="adj1" fmla="val 50000"/>
                <a:gd name="adj2" fmla="val 27419"/>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smtClean="0"/>
                <a:t>403</a:t>
              </a:r>
              <a:endParaRPr lang="en-CA" b="1" dirty="0"/>
            </a:p>
          </p:txBody>
        </p:sp>
        <p:sp>
          <p:nvSpPr>
            <p:cNvPr id="15" name="Freeform 14"/>
            <p:cNvSpPr/>
            <p:nvPr/>
          </p:nvSpPr>
          <p:spPr>
            <a:xfrm>
              <a:off x="1143000" y="3971925"/>
              <a:ext cx="1171575" cy="800100"/>
            </a:xfrm>
            <a:custGeom>
              <a:avLst/>
              <a:gdLst>
                <a:gd name="connsiteX0" fmla="*/ 1171575 w 1171575"/>
                <a:gd name="connsiteY0" fmla="*/ 0 h 800100"/>
                <a:gd name="connsiteX1" fmla="*/ 752475 w 1171575"/>
                <a:gd name="connsiteY1" fmla="*/ 638175 h 800100"/>
                <a:gd name="connsiteX2" fmla="*/ 533400 w 1171575"/>
                <a:gd name="connsiteY2" fmla="*/ 781050 h 800100"/>
                <a:gd name="connsiteX3" fmla="*/ 0 w 1171575"/>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1171575" h="800100">
                  <a:moveTo>
                    <a:pt x="1171575" y="0"/>
                  </a:moveTo>
                  <a:lnTo>
                    <a:pt x="752475" y="638175"/>
                  </a:lnTo>
                  <a:lnTo>
                    <a:pt x="533400" y="781050"/>
                  </a:lnTo>
                  <a:lnTo>
                    <a:pt x="0" y="800100"/>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and Automobiles</a:t>
            </a:r>
            <a:endParaRPr lang="en-CA" dirty="0"/>
          </a:p>
        </p:txBody>
      </p:sp>
      <p:pic>
        <p:nvPicPr>
          <p:cNvPr id="4" name="Content Placeholder 3" descr="ScreenHunter_03 Jun. 24 01.28.gif"/>
          <p:cNvPicPr>
            <a:picLocks noGrp="1" noChangeAspect="1"/>
          </p:cNvPicPr>
          <p:nvPr>
            <p:ph idx="1"/>
          </p:nvPr>
        </p:nvPicPr>
        <p:blipFill>
          <a:blip r:embed="rId3" cstate="print"/>
          <a:stretch>
            <a:fillRect/>
          </a:stretch>
        </p:blipFill>
        <p:spPr>
          <a:xfrm>
            <a:off x="1143000" y="1752600"/>
            <a:ext cx="6863375" cy="4625975"/>
          </a:xfrm>
          <a:ln w="0">
            <a:noFill/>
          </a:ln>
        </p:spPr>
      </p:pic>
      <p:grpSp>
        <p:nvGrpSpPr>
          <p:cNvPr id="23" name="Group 22"/>
          <p:cNvGrpSpPr/>
          <p:nvPr/>
        </p:nvGrpSpPr>
        <p:grpSpPr>
          <a:xfrm>
            <a:off x="560436" y="4595813"/>
            <a:ext cx="2268489" cy="1671637"/>
            <a:chOff x="560436" y="4595813"/>
            <a:chExt cx="2268489" cy="1671637"/>
          </a:xfrm>
        </p:grpSpPr>
        <p:sp>
          <p:nvSpPr>
            <p:cNvPr id="18" name="Right Arrow 17"/>
            <p:cNvSpPr/>
            <p:nvPr/>
          </p:nvSpPr>
          <p:spPr>
            <a:xfrm>
              <a:off x="560436" y="5007175"/>
              <a:ext cx="1341557" cy="8457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Hwy6S</a:t>
              </a:r>
              <a:endParaRPr lang="en-CA" b="1" dirty="0"/>
            </a:p>
          </p:txBody>
        </p:sp>
        <p:sp>
          <p:nvSpPr>
            <p:cNvPr id="20" name="Freeform 19"/>
            <p:cNvSpPr/>
            <p:nvPr/>
          </p:nvSpPr>
          <p:spPr>
            <a:xfrm>
              <a:off x="1909763" y="4595813"/>
              <a:ext cx="919162" cy="1671637"/>
            </a:xfrm>
            <a:custGeom>
              <a:avLst/>
              <a:gdLst>
                <a:gd name="connsiteX0" fmla="*/ 0 w 919162"/>
                <a:gd name="connsiteY0" fmla="*/ 0 h 1671637"/>
                <a:gd name="connsiteX1" fmla="*/ 138112 w 919162"/>
                <a:gd name="connsiteY1" fmla="*/ 523875 h 1671637"/>
                <a:gd name="connsiteX2" fmla="*/ 100012 w 919162"/>
                <a:gd name="connsiteY2" fmla="*/ 809625 h 1671637"/>
                <a:gd name="connsiteX3" fmla="*/ 319087 w 919162"/>
                <a:gd name="connsiteY3" fmla="*/ 1514475 h 1671637"/>
                <a:gd name="connsiteX4" fmla="*/ 800100 w 919162"/>
                <a:gd name="connsiteY4" fmla="*/ 1671637 h 1671637"/>
                <a:gd name="connsiteX5" fmla="*/ 919162 w 919162"/>
                <a:gd name="connsiteY5" fmla="*/ 1543050 h 167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 h="1671637">
                  <a:moveTo>
                    <a:pt x="0" y="0"/>
                  </a:moveTo>
                  <a:lnTo>
                    <a:pt x="138112" y="523875"/>
                  </a:lnTo>
                  <a:lnTo>
                    <a:pt x="100012" y="809625"/>
                  </a:lnTo>
                  <a:lnTo>
                    <a:pt x="319087" y="1514475"/>
                  </a:lnTo>
                  <a:lnTo>
                    <a:pt x="800100" y="1671637"/>
                  </a:lnTo>
                  <a:lnTo>
                    <a:pt x="919162" y="1543050"/>
                  </a:lnTo>
                </a:path>
              </a:pathLst>
            </a:custGeom>
            <a:ln w="793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7" name="Group 16"/>
          <p:cNvGrpSpPr/>
          <p:nvPr/>
        </p:nvGrpSpPr>
        <p:grpSpPr>
          <a:xfrm>
            <a:off x="2039050" y="1524000"/>
            <a:ext cx="1551875" cy="937723"/>
            <a:chOff x="2039050" y="1524000"/>
            <a:chExt cx="1551875" cy="937723"/>
          </a:xfrm>
        </p:grpSpPr>
        <p:sp>
          <p:nvSpPr>
            <p:cNvPr id="24" name="Freeform 23"/>
            <p:cNvSpPr/>
            <p:nvPr/>
          </p:nvSpPr>
          <p:spPr>
            <a:xfrm>
              <a:off x="3433763" y="1866900"/>
              <a:ext cx="157162" cy="176213"/>
            </a:xfrm>
            <a:custGeom>
              <a:avLst/>
              <a:gdLst>
                <a:gd name="connsiteX0" fmla="*/ 0 w 157162"/>
                <a:gd name="connsiteY0" fmla="*/ 0 h 176213"/>
                <a:gd name="connsiteX1" fmla="*/ 157162 w 157162"/>
                <a:gd name="connsiteY1" fmla="*/ 176213 h 176213"/>
              </a:gdLst>
              <a:ahLst/>
              <a:cxnLst>
                <a:cxn ang="0">
                  <a:pos x="connsiteX0" y="connsiteY0"/>
                </a:cxn>
                <a:cxn ang="0">
                  <a:pos x="connsiteX1" y="connsiteY1"/>
                </a:cxn>
              </a:cxnLst>
              <a:rect l="l" t="t" r="r" b="b"/>
              <a:pathLst>
                <a:path w="157162" h="176213">
                  <a:moveTo>
                    <a:pt x="0" y="0"/>
                  </a:moveTo>
                  <a:lnTo>
                    <a:pt x="157162" y="176213"/>
                  </a:lnTo>
                </a:path>
              </a:pathLst>
            </a:custGeom>
            <a:ln w="793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Right Arrow 24"/>
            <p:cNvSpPr/>
            <p:nvPr/>
          </p:nvSpPr>
          <p:spPr>
            <a:xfrm>
              <a:off x="2039050" y="1524000"/>
              <a:ext cx="1408299" cy="9377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b="1" dirty="0" smtClean="0"/>
                <a:t>Hwy 6</a:t>
              </a:r>
              <a:endParaRPr lang="en-CA" sz="2800" b="1" dirty="0"/>
            </a:p>
          </p:txBody>
        </p:sp>
      </p:grpSp>
      <p:sp>
        <p:nvSpPr>
          <p:cNvPr id="26" name="Right Arrow 25"/>
          <p:cNvSpPr/>
          <p:nvPr/>
        </p:nvSpPr>
        <p:spPr>
          <a:xfrm rot="16200000">
            <a:off x="4500945" y="2062544"/>
            <a:ext cx="1285114" cy="838197"/>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smtClean="0"/>
              <a:t>407</a:t>
            </a:r>
            <a:endParaRPr lang="en-CA" sz="2400" b="1" dirty="0"/>
          </a:p>
        </p:txBody>
      </p:sp>
      <p:sp>
        <p:nvSpPr>
          <p:cNvPr id="31" name="Freeform 30"/>
          <p:cNvSpPr/>
          <p:nvPr/>
        </p:nvSpPr>
        <p:spPr>
          <a:xfrm>
            <a:off x="1152525" y="1809750"/>
            <a:ext cx="2857500" cy="2971800"/>
          </a:xfrm>
          <a:custGeom>
            <a:avLst/>
            <a:gdLst>
              <a:gd name="connsiteX0" fmla="*/ 2857500 w 2857500"/>
              <a:gd name="connsiteY0" fmla="*/ 0 h 2971800"/>
              <a:gd name="connsiteX1" fmla="*/ 2628900 w 2857500"/>
              <a:gd name="connsiteY1" fmla="*/ 209550 h 2971800"/>
              <a:gd name="connsiteX2" fmla="*/ 2409825 w 2857500"/>
              <a:gd name="connsiteY2" fmla="*/ 295275 h 2971800"/>
              <a:gd name="connsiteX3" fmla="*/ 2352675 w 2857500"/>
              <a:gd name="connsiteY3" fmla="*/ 390525 h 2971800"/>
              <a:gd name="connsiteX4" fmla="*/ 2352675 w 2857500"/>
              <a:gd name="connsiteY4" fmla="*/ 476250 h 2971800"/>
              <a:gd name="connsiteX5" fmla="*/ 2438400 w 2857500"/>
              <a:gd name="connsiteY5" fmla="*/ 619125 h 2971800"/>
              <a:gd name="connsiteX6" fmla="*/ 2466975 w 2857500"/>
              <a:gd name="connsiteY6" fmla="*/ 828675 h 2971800"/>
              <a:gd name="connsiteX7" fmla="*/ 2457450 w 2857500"/>
              <a:gd name="connsiteY7" fmla="*/ 1266825 h 2971800"/>
              <a:gd name="connsiteX8" fmla="*/ 2305050 w 2857500"/>
              <a:gd name="connsiteY8" fmla="*/ 1352550 h 2971800"/>
              <a:gd name="connsiteX9" fmla="*/ 2095500 w 2857500"/>
              <a:gd name="connsiteY9" fmla="*/ 1428750 h 2971800"/>
              <a:gd name="connsiteX10" fmla="*/ 1981200 w 2857500"/>
              <a:gd name="connsiteY10" fmla="*/ 1495425 h 2971800"/>
              <a:gd name="connsiteX11" fmla="*/ 1914525 w 2857500"/>
              <a:gd name="connsiteY11" fmla="*/ 1609725 h 2971800"/>
              <a:gd name="connsiteX12" fmla="*/ 1381125 w 2857500"/>
              <a:gd name="connsiteY12" fmla="*/ 1752600 h 2971800"/>
              <a:gd name="connsiteX13" fmla="*/ 1238250 w 2857500"/>
              <a:gd name="connsiteY13" fmla="*/ 1828800 h 2971800"/>
              <a:gd name="connsiteX14" fmla="*/ 1209675 w 2857500"/>
              <a:gd name="connsiteY14" fmla="*/ 2076450 h 2971800"/>
              <a:gd name="connsiteX15" fmla="*/ 857250 w 2857500"/>
              <a:gd name="connsiteY15" fmla="*/ 2638425 h 2971800"/>
              <a:gd name="connsiteX16" fmla="*/ 638175 w 2857500"/>
              <a:gd name="connsiteY16" fmla="*/ 2876550 h 2971800"/>
              <a:gd name="connsiteX17" fmla="*/ 447675 w 2857500"/>
              <a:gd name="connsiteY17" fmla="*/ 2952750 h 2971800"/>
              <a:gd name="connsiteX18" fmla="*/ 171450 w 2857500"/>
              <a:gd name="connsiteY18" fmla="*/ 2971800 h 2971800"/>
              <a:gd name="connsiteX19" fmla="*/ 0 w 2857500"/>
              <a:gd name="connsiteY19" fmla="*/ 2943225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0" h="2971800">
                <a:moveTo>
                  <a:pt x="2857500" y="0"/>
                </a:moveTo>
                <a:lnTo>
                  <a:pt x="2628900" y="209550"/>
                </a:lnTo>
                <a:lnTo>
                  <a:pt x="2409825" y="295275"/>
                </a:lnTo>
                <a:lnTo>
                  <a:pt x="2352675" y="390525"/>
                </a:lnTo>
                <a:lnTo>
                  <a:pt x="2352675" y="476250"/>
                </a:lnTo>
                <a:lnTo>
                  <a:pt x="2438400" y="619125"/>
                </a:lnTo>
                <a:lnTo>
                  <a:pt x="2466975" y="828675"/>
                </a:lnTo>
                <a:lnTo>
                  <a:pt x="2457450" y="1266825"/>
                </a:lnTo>
                <a:lnTo>
                  <a:pt x="2305050" y="1352550"/>
                </a:lnTo>
                <a:lnTo>
                  <a:pt x="2095500" y="1428750"/>
                </a:lnTo>
                <a:lnTo>
                  <a:pt x="1981200" y="1495425"/>
                </a:lnTo>
                <a:lnTo>
                  <a:pt x="1914525" y="1609725"/>
                </a:lnTo>
                <a:lnTo>
                  <a:pt x="1381125" y="1752600"/>
                </a:lnTo>
                <a:lnTo>
                  <a:pt x="1238250" y="1828800"/>
                </a:lnTo>
                <a:lnTo>
                  <a:pt x="1209675" y="2076450"/>
                </a:lnTo>
                <a:lnTo>
                  <a:pt x="857250" y="2638425"/>
                </a:lnTo>
                <a:lnTo>
                  <a:pt x="638175" y="2876550"/>
                </a:lnTo>
                <a:lnTo>
                  <a:pt x="447675" y="2952750"/>
                </a:lnTo>
                <a:lnTo>
                  <a:pt x="171450" y="2971800"/>
                </a:lnTo>
                <a:lnTo>
                  <a:pt x="0" y="2943225"/>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Freeform 31"/>
          <p:cNvSpPr/>
          <p:nvPr/>
        </p:nvSpPr>
        <p:spPr>
          <a:xfrm>
            <a:off x="5648325" y="1790700"/>
            <a:ext cx="2333625" cy="2200275"/>
          </a:xfrm>
          <a:custGeom>
            <a:avLst/>
            <a:gdLst>
              <a:gd name="connsiteX0" fmla="*/ 0 w 2333625"/>
              <a:gd name="connsiteY0" fmla="*/ 0 h 2200275"/>
              <a:gd name="connsiteX1" fmla="*/ 247650 w 2333625"/>
              <a:gd name="connsiteY1" fmla="*/ 590550 h 2200275"/>
              <a:gd name="connsiteX2" fmla="*/ 419100 w 2333625"/>
              <a:gd name="connsiteY2" fmla="*/ 933450 h 2200275"/>
              <a:gd name="connsiteX3" fmla="*/ 895350 w 2333625"/>
              <a:gd name="connsiteY3" fmla="*/ 1743075 h 2200275"/>
              <a:gd name="connsiteX4" fmla="*/ 2333625 w 2333625"/>
              <a:gd name="connsiteY4" fmla="*/ 2200275 h 220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5" h="2200275">
                <a:moveTo>
                  <a:pt x="0" y="0"/>
                </a:moveTo>
                <a:lnTo>
                  <a:pt x="247650" y="590550"/>
                </a:lnTo>
                <a:lnTo>
                  <a:pt x="419100" y="933450"/>
                </a:lnTo>
                <a:lnTo>
                  <a:pt x="895350" y="1743075"/>
                </a:lnTo>
                <a:lnTo>
                  <a:pt x="2333625" y="2200275"/>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9" name="Group 18"/>
          <p:cNvGrpSpPr/>
          <p:nvPr/>
        </p:nvGrpSpPr>
        <p:grpSpPr>
          <a:xfrm>
            <a:off x="1931751" y="3733800"/>
            <a:ext cx="3287949" cy="1266825"/>
            <a:chOff x="1931751" y="3733800"/>
            <a:chExt cx="3287949" cy="1266825"/>
          </a:xfrm>
        </p:grpSpPr>
        <p:sp>
          <p:nvSpPr>
            <p:cNvPr id="21" name="Freeform 20"/>
            <p:cNvSpPr/>
            <p:nvPr/>
          </p:nvSpPr>
          <p:spPr>
            <a:xfrm>
              <a:off x="2343150" y="3924300"/>
              <a:ext cx="2876550" cy="1076325"/>
            </a:xfrm>
            <a:custGeom>
              <a:avLst/>
              <a:gdLst>
                <a:gd name="connsiteX0" fmla="*/ 0 w 2876550"/>
                <a:gd name="connsiteY0" fmla="*/ 0 h 1076325"/>
                <a:gd name="connsiteX1" fmla="*/ 795338 w 2876550"/>
                <a:gd name="connsiteY1" fmla="*/ 180975 h 1076325"/>
                <a:gd name="connsiteX2" fmla="*/ 2576513 w 2876550"/>
                <a:gd name="connsiteY2" fmla="*/ 800100 h 1076325"/>
                <a:gd name="connsiteX3" fmla="*/ 2733675 w 2876550"/>
                <a:gd name="connsiteY3" fmla="*/ 1028700 h 1076325"/>
                <a:gd name="connsiteX4" fmla="*/ 2876550 w 2876550"/>
                <a:gd name="connsiteY4" fmla="*/ 1076325 h 107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0" h="1076325">
                  <a:moveTo>
                    <a:pt x="0" y="0"/>
                  </a:moveTo>
                  <a:lnTo>
                    <a:pt x="795338" y="180975"/>
                  </a:lnTo>
                  <a:lnTo>
                    <a:pt x="2576513" y="800100"/>
                  </a:lnTo>
                  <a:lnTo>
                    <a:pt x="2733675" y="1028700"/>
                  </a:lnTo>
                  <a:lnTo>
                    <a:pt x="2876550" y="1076325"/>
                  </a:lnTo>
                </a:path>
              </a:pathLst>
            </a:custGeom>
            <a:ln w="793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Right Arrow 12"/>
            <p:cNvSpPr/>
            <p:nvPr/>
          </p:nvSpPr>
          <p:spPr>
            <a:xfrm>
              <a:off x="1931751" y="3733800"/>
              <a:ext cx="1040049" cy="7509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Link</a:t>
              </a:r>
              <a:endParaRPr lang="en-CA" b="1" dirty="0"/>
            </a:p>
          </p:txBody>
        </p:sp>
      </p:grpSp>
      <p:grpSp>
        <p:nvGrpSpPr>
          <p:cNvPr id="28" name="Group 27"/>
          <p:cNvGrpSpPr/>
          <p:nvPr/>
        </p:nvGrpSpPr>
        <p:grpSpPr>
          <a:xfrm>
            <a:off x="4195226" y="3433763"/>
            <a:ext cx="2272249" cy="1573666"/>
            <a:chOff x="4195226" y="3433763"/>
            <a:chExt cx="2272249" cy="1573666"/>
          </a:xfrm>
        </p:grpSpPr>
        <p:grpSp>
          <p:nvGrpSpPr>
            <p:cNvPr id="27" name="Group 26"/>
            <p:cNvGrpSpPr/>
            <p:nvPr/>
          </p:nvGrpSpPr>
          <p:grpSpPr>
            <a:xfrm>
              <a:off x="4195226" y="3433763"/>
              <a:ext cx="2272249" cy="1514475"/>
              <a:chOff x="4195226" y="3433763"/>
              <a:chExt cx="2272249" cy="1514475"/>
            </a:xfrm>
          </p:grpSpPr>
          <p:sp>
            <p:nvSpPr>
              <p:cNvPr id="15" name="Right Arrow 14"/>
              <p:cNvSpPr/>
              <p:nvPr/>
            </p:nvSpPr>
            <p:spPr>
              <a:xfrm>
                <a:off x="4195226" y="3579163"/>
                <a:ext cx="1499124" cy="955080"/>
              </a:xfrm>
              <a:prstGeom prst="rightArrow">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2400" b="1" dirty="0" smtClean="0"/>
                  <a:t>Red Hill</a:t>
                </a:r>
                <a:endParaRPr lang="en-CA" sz="2400" b="1" dirty="0"/>
              </a:p>
            </p:txBody>
          </p:sp>
          <p:sp>
            <p:nvSpPr>
              <p:cNvPr id="22" name="Freeform 21"/>
              <p:cNvSpPr/>
              <p:nvPr/>
            </p:nvSpPr>
            <p:spPr>
              <a:xfrm>
                <a:off x="5367338" y="3433763"/>
                <a:ext cx="1100137" cy="1514475"/>
              </a:xfrm>
              <a:custGeom>
                <a:avLst/>
                <a:gdLst>
                  <a:gd name="connsiteX0" fmla="*/ 1100137 w 1100137"/>
                  <a:gd name="connsiteY0" fmla="*/ 0 h 1514475"/>
                  <a:gd name="connsiteX1" fmla="*/ 952500 w 1100137"/>
                  <a:gd name="connsiteY1" fmla="*/ 76200 h 1514475"/>
                  <a:gd name="connsiteX2" fmla="*/ 871537 w 1100137"/>
                  <a:gd name="connsiteY2" fmla="*/ 266700 h 1514475"/>
                  <a:gd name="connsiteX3" fmla="*/ 700087 w 1100137"/>
                  <a:gd name="connsiteY3" fmla="*/ 447675 h 1514475"/>
                  <a:gd name="connsiteX4" fmla="*/ 609600 w 1100137"/>
                  <a:gd name="connsiteY4" fmla="*/ 471487 h 1514475"/>
                  <a:gd name="connsiteX5" fmla="*/ 519112 w 1100137"/>
                  <a:gd name="connsiteY5" fmla="*/ 671512 h 1514475"/>
                  <a:gd name="connsiteX6" fmla="*/ 333375 w 1100137"/>
                  <a:gd name="connsiteY6" fmla="*/ 762000 h 1514475"/>
                  <a:gd name="connsiteX7" fmla="*/ 219075 w 1100137"/>
                  <a:gd name="connsiteY7" fmla="*/ 1042987 h 1514475"/>
                  <a:gd name="connsiteX8" fmla="*/ 142875 w 1100137"/>
                  <a:gd name="connsiteY8" fmla="*/ 1219200 h 1514475"/>
                  <a:gd name="connsiteX9" fmla="*/ 47625 w 1100137"/>
                  <a:gd name="connsiteY9" fmla="*/ 1338262 h 1514475"/>
                  <a:gd name="connsiteX10" fmla="*/ 0 w 1100137"/>
                  <a:gd name="connsiteY10" fmla="*/ 1514475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37" h="1514475">
                    <a:moveTo>
                      <a:pt x="1100137" y="0"/>
                    </a:moveTo>
                    <a:lnTo>
                      <a:pt x="952500" y="76200"/>
                    </a:lnTo>
                    <a:lnTo>
                      <a:pt x="871537" y="266700"/>
                    </a:lnTo>
                    <a:lnTo>
                      <a:pt x="700087" y="447675"/>
                    </a:lnTo>
                    <a:lnTo>
                      <a:pt x="609600" y="471487"/>
                    </a:lnTo>
                    <a:lnTo>
                      <a:pt x="519112" y="671512"/>
                    </a:lnTo>
                    <a:lnTo>
                      <a:pt x="333375" y="762000"/>
                    </a:lnTo>
                    <a:lnTo>
                      <a:pt x="219075" y="1042987"/>
                    </a:lnTo>
                    <a:lnTo>
                      <a:pt x="142875" y="1219200"/>
                    </a:lnTo>
                    <a:lnTo>
                      <a:pt x="47625" y="1338262"/>
                    </a:lnTo>
                    <a:lnTo>
                      <a:pt x="0" y="1514475"/>
                    </a:lnTo>
                  </a:path>
                </a:pathLst>
              </a:custGeom>
              <a:ln w="793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6" name="Freeform 15"/>
            <p:cNvSpPr/>
            <p:nvPr/>
          </p:nvSpPr>
          <p:spPr>
            <a:xfrm>
              <a:off x="5239657" y="4920343"/>
              <a:ext cx="145143" cy="87086"/>
            </a:xfrm>
            <a:custGeom>
              <a:avLst/>
              <a:gdLst>
                <a:gd name="connsiteX0" fmla="*/ 145143 w 145143"/>
                <a:gd name="connsiteY0" fmla="*/ 0 h 87086"/>
                <a:gd name="connsiteX1" fmla="*/ 145143 w 145143"/>
                <a:gd name="connsiteY1" fmla="*/ 0 h 87086"/>
                <a:gd name="connsiteX2" fmla="*/ 43543 w 145143"/>
                <a:gd name="connsiteY2" fmla="*/ 72571 h 87086"/>
                <a:gd name="connsiteX3" fmla="*/ 0 w 145143"/>
                <a:gd name="connsiteY3" fmla="*/ 87086 h 87086"/>
              </a:gdLst>
              <a:ahLst/>
              <a:cxnLst>
                <a:cxn ang="0">
                  <a:pos x="connsiteX0" y="connsiteY0"/>
                </a:cxn>
                <a:cxn ang="0">
                  <a:pos x="connsiteX1" y="connsiteY1"/>
                </a:cxn>
                <a:cxn ang="0">
                  <a:pos x="connsiteX2" y="connsiteY2"/>
                </a:cxn>
                <a:cxn ang="0">
                  <a:pos x="connsiteX3" y="connsiteY3"/>
                </a:cxn>
              </a:cxnLst>
              <a:rect l="l" t="t" r="r" b="b"/>
              <a:pathLst>
                <a:path w="145143" h="87086">
                  <a:moveTo>
                    <a:pt x="145143" y="0"/>
                  </a:moveTo>
                  <a:lnTo>
                    <a:pt x="145143" y="0"/>
                  </a:lnTo>
                  <a:cubicBezTo>
                    <a:pt x="111276" y="24190"/>
                    <a:pt x="79231" y="51158"/>
                    <a:pt x="43543" y="72571"/>
                  </a:cubicBezTo>
                  <a:cubicBezTo>
                    <a:pt x="30424" y="80443"/>
                    <a:pt x="0" y="87086"/>
                    <a:pt x="0" y="87086"/>
                  </a:cubicBezTo>
                </a:path>
              </a:pathLst>
            </a:custGeom>
            <a:ln w="793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Boats!!</a:t>
            </a:r>
            <a:endParaRPr lang="en-CA" dirty="0"/>
          </a:p>
        </p:txBody>
      </p:sp>
      <p:pic>
        <p:nvPicPr>
          <p:cNvPr id="4" name="Content Placeholder 3" descr="ScreenHunter_03 Jun. 24 01.28.gif"/>
          <p:cNvPicPr>
            <a:picLocks noGrp="1" noChangeAspect="1"/>
          </p:cNvPicPr>
          <p:nvPr>
            <p:ph idx="1"/>
          </p:nvPr>
        </p:nvPicPr>
        <p:blipFill>
          <a:blip r:embed="rId3" cstate="print"/>
          <a:stretch>
            <a:fillRect/>
          </a:stretch>
        </p:blipFill>
        <p:spPr>
          <a:xfrm>
            <a:off x="1140312" y="1774825"/>
            <a:ext cx="6863375" cy="4625975"/>
          </a:xfrm>
        </p:spPr>
      </p:pic>
      <p:sp>
        <p:nvSpPr>
          <p:cNvPr id="13" name="Freeform 12"/>
          <p:cNvSpPr/>
          <p:nvPr/>
        </p:nvSpPr>
        <p:spPr>
          <a:xfrm>
            <a:off x="4291013" y="2557463"/>
            <a:ext cx="119062" cy="100012"/>
          </a:xfrm>
          <a:custGeom>
            <a:avLst/>
            <a:gdLst>
              <a:gd name="connsiteX0" fmla="*/ 0 w 119062"/>
              <a:gd name="connsiteY0" fmla="*/ 0 h 100012"/>
              <a:gd name="connsiteX1" fmla="*/ 119062 w 119062"/>
              <a:gd name="connsiteY1" fmla="*/ 33337 h 100012"/>
              <a:gd name="connsiteX2" fmla="*/ 104775 w 119062"/>
              <a:gd name="connsiteY2" fmla="*/ 90487 h 100012"/>
              <a:gd name="connsiteX3" fmla="*/ 28575 w 119062"/>
              <a:gd name="connsiteY3" fmla="*/ 100012 h 100012"/>
              <a:gd name="connsiteX4" fmla="*/ 28575 w 119062"/>
              <a:gd name="connsiteY4" fmla="*/ 61912 h 100012"/>
              <a:gd name="connsiteX5" fmla="*/ 0 w 119062"/>
              <a:gd name="connsiteY5" fmla="*/ 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 h="100012">
                <a:moveTo>
                  <a:pt x="0" y="0"/>
                </a:moveTo>
                <a:lnTo>
                  <a:pt x="119062" y="33337"/>
                </a:lnTo>
                <a:lnTo>
                  <a:pt x="104775" y="90487"/>
                </a:lnTo>
                <a:lnTo>
                  <a:pt x="28575" y="100012"/>
                </a:lnTo>
                <a:lnTo>
                  <a:pt x="28575" y="61912"/>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4452938" y="2614613"/>
            <a:ext cx="542925" cy="295275"/>
          </a:xfrm>
          <a:custGeom>
            <a:avLst/>
            <a:gdLst>
              <a:gd name="connsiteX0" fmla="*/ 33337 w 542925"/>
              <a:gd name="connsiteY0" fmla="*/ 0 h 295275"/>
              <a:gd name="connsiteX1" fmla="*/ 542925 w 542925"/>
              <a:gd name="connsiteY1" fmla="*/ 161925 h 295275"/>
              <a:gd name="connsiteX2" fmla="*/ 504825 w 542925"/>
              <a:gd name="connsiteY2" fmla="*/ 295275 h 295275"/>
              <a:gd name="connsiteX3" fmla="*/ 0 w 542925"/>
              <a:gd name="connsiteY3" fmla="*/ 138112 h 295275"/>
              <a:gd name="connsiteX4" fmla="*/ 33337 w 542925"/>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295275">
                <a:moveTo>
                  <a:pt x="33337" y="0"/>
                </a:moveTo>
                <a:lnTo>
                  <a:pt x="542925" y="161925"/>
                </a:lnTo>
                <a:lnTo>
                  <a:pt x="504825" y="295275"/>
                </a:lnTo>
                <a:lnTo>
                  <a:pt x="0" y="138112"/>
                </a:lnTo>
                <a:lnTo>
                  <a:pt x="3333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anchor.jpg"/>
          <p:cNvPicPr>
            <a:picLocks noChangeAspect="1"/>
          </p:cNvPicPr>
          <p:nvPr/>
        </p:nvPicPr>
        <p:blipFill>
          <a:blip r:embed="rId4" cstate="print"/>
          <a:stretch>
            <a:fillRect/>
          </a:stretch>
        </p:blipFill>
        <p:spPr>
          <a:xfrm>
            <a:off x="3581401" y="2819400"/>
            <a:ext cx="762000" cy="10182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16" name="Picture 15" descr="anchor.jpg"/>
          <p:cNvPicPr>
            <a:picLocks noChangeAspect="1"/>
          </p:cNvPicPr>
          <p:nvPr/>
        </p:nvPicPr>
        <p:blipFill>
          <a:blip r:embed="rId4" cstate="print"/>
          <a:stretch>
            <a:fillRect/>
          </a:stretch>
        </p:blipFill>
        <p:spPr>
          <a:xfrm>
            <a:off x="4572000" y="3048000"/>
            <a:ext cx="741299"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000" fill="hold"/>
                                        <p:tgtEl>
                                          <p:spTgt spid="16"/>
                                        </p:tgtEl>
                                        <p:attrNameLst>
                                          <p:attrName>ppt_x</p:attrName>
                                        </p:attrNameLst>
                                      </p:cBhvr>
                                      <p:tavLst>
                                        <p:tav tm="0">
                                          <p:val>
                                            <p:strVal val="#ppt_x"/>
                                          </p:val>
                                        </p:tav>
                                        <p:tav tm="100000">
                                          <p:val>
                                            <p:strVal val="#ppt_x"/>
                                          </p:val>
                                        </p:tav>
                                      </p:tavLst>
                                    </p:anim>
                                    <p:anim calcmode="lin" valueType="num">
                                      <p:cBhvr additive="base">
                                        <p:cTn id="1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Steel But Beer Too!</a:t>
            </a:r>
            <a:endParaRPr lang="en-CA" dirty="0"/>
          </a:p>
        </p:txBody>
      </p:sp>
      <p:pic>
        <p:nvPicPr>
          <p:cNvPr id="4" name="Content Placeholder 3" descr="Tanks-Sitting-at-Attwell-and-Farnboro.jpg"/>
          <p:cNvPicPr>
            <a:picLocks noGrp="1" noChangeAspect="1"/>
          </p:cNvPicPr>
          <p:nvPr>
            <p:ph idx="1"/>
          </p:nvPr>
        </p:nvPicPr>
        <p:blipFill>
          <a:blip r:embed="rId3" cstate="print"/>
          <a:stretch>
            <a:fillRect/>
          </a:stretch>
        </p:blipFill>
        <p:spPr>
          <a:xfrm>
            <a:off x="1353930" y="1774825"/>
            <a:ext cx="6436139" cy="46259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Hamilton </a:t>
            </a:r>
            <a:r>
              <a:rPr lang="en-US" dirty="0" err="1" smtClean="0"/>
              <a:t>Neighbourhood</a:t>
            </a:r>
            <a:r>
              <a:rPr lang="en-US" dirty="0" smtClean="0"/>
              <a:t>:</a:t>
            </a:r>
            <a:endParaRPr lang="en-CA" dirty="0"/>
          </a:p>
        </p:txBody>
      </p:sp>
      <p:pic>
        <p:nvPicPr>
          <p:cNvPr id="4" name="Content Placeholder 3" descr="DSC03640_terminal_mountain_from_top_of_whistlers.jpg"/>
          <p:cNvPicPr>
            <a:picLocks noGrp="1" noChangeAspect="1"/>
          </p:cNvPicPr>
          <p:nvPr>
            <p:ph idx="1"/>
          </p:nvPr>
        </p:nvPicPr>
        <p:blipFill>
          <a:blip r:embed="rId3" cstate="print"/>
          <a:stretch>
            <a:fillRect/>
          </a:stretch>
        </p:blipFill>
        <p:spPr>
          <a:xfrm>
            <a:off x="1488016" y="1774825"/>
            <a:ext cx="6167967" cy="4625975"/>
          </a:xfrm>
        </p:spPr>
      </p:pic>
      <p:sp>
        <p:nvSpPr>
          <p:cNvPr id="5" name="Rectangle 4"/>
          <p:cNvSpPr/>
          <p:nvPr/>
        </p:nvSpPr>
        <p:spPr>
          <a:xfrm>
            <a:off x="478574" y="2967335"/>
            <a:ext cx="8186857" cy="1446550"/>
          </a:xfrm>
          <a:prstGeom prst="rect">
            <a:avLst/>
          </a:prstGeom>
          <a:noFill/>
        </p:spPr>
        <p:txBody>
          <a:bodyPr wrap="none" lIns="91440" tIns="45720" rIns="91440" bIns="45720">
            <a:spAutoFit/>
          </a:bodyPr>
          <a:lstStyle/>
          <a:p>
            <a:pPr algn="ctr"/>
            <a:r>
              <a:rPr lang="en-US" sz="8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Mountain!!</a:t>
            </a:r>
            <a:endParaRPr lang="en-US" sz="8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Hamilton Mountain</a:t>
            </a:r>
            <a:endParaRPr lang="en-CA" dirty="0"/>
          </a:p>
        </p:txBody>
      </p:sp>
      <p:pic>
        <p:nvPicPr>
          <p:cNvPr id="4" name="Content Placeholder 3" descr="ScreenHunter_03 Jun. 24 01.28.gif"/>
          <p:cNvPicPr>
            <a:picLocks noGrp="1" noChangeAspect="1"/>
          </p:cNvPicPr>
          <p:nvPr>
            <p:ph idx="1"/>
          </p:nvPr>
        </p:nvPicPr>
        <p:blipFill>
          <a:blip r:embed="rId3" cstate="print"/>
          <a:stretch>
            <a:fillRect/>
          </a:stretch>
        </p:blipFill>
        <p:spPr>
          <a:xfrm>
            <a:off x="1140312" y="1774825"/>
            <a:ext cx="6863375" cy="4625975"/>
          </a:xfrm>
        </p:spPr>
      </p:pic>
      <p:sp>
        <p:nvSpPr>
          <p:cNvPr id="6" name="Freeform 5"/>
          <p:cNvSpPr/>
          <p:nvPr/>
        </p:nvSpPr>
        <p:spPr>
          <a:xfrm>
            <a:off x="2717800" y="3511550"/>
            <a:ext cx="2578100" cy="1955800"/>
          </a:xfrm>
          <a:custGeom>
            <a:avLst/>
            <a:gdLst>
              <a:gd name="connsiteX0" fmla="*/ 0 w 2578100"/>
              <a:gd name="connsiteY0" fmla="*/ 31750 h 1955800"/>
              <a:gd name="connsiteX1" fmla="*/ 171450 w 2578100"/>
              <a:gd name="connsiteY1" fmla="*/ 1219200 h 1955800"/>
              <a:gd name="connsiteX2" fmla="*/ 2406650 w 2578100"/>
              <a:gd name="connsiteY2" fmla="*/ 1955800 h 1955800"/>
              <a:gd name="connsiteX3" fmla="*/ 2565400 w 2578100"/>
              <a:gd name="connsiteY3" fmla="*/ 1377950 h 1955800"/>
              <a:gd name="connsiteX4" fmla="*/ 2578100 w 2578100"/>
              <a:gd name="connsiteY4" fmla="*/ 533400 h 1955800"/>
              <a:gd name="connsiteX5" fmla="*/ 2393950 w 2578100"/>
              <a:gd name="connsiteY5" fmla="*/ 457200 h 1955800"/>
              <a:gd name="connsiteX6" fmla="*/ 2260600 w 2578100"/>
              <a:gd name="connsiteY6" fmla="*/ 349250 h 1955800"/>
              <a:gd name="connsiteX7" fmla="*/ 2190750 w 2578100"/>
              <a:gd name="connsiteY7" fmla="*/ 298450 h 1955800"/>
              <a:gd name="connsiteX8" fmla="*/ 1803400 w 2578100"/>
              <a:gd name="connsiteY8" fmla="*/ 76200 h 1955800"/>
              <a:gd name="connsiteX9" fmla="*/ 1485900 w 2578100"/>
              <a:gd name="connsiteY9" fmla="*/ 0 h 1955800"/>
              <a:gd name="connsiteX10" fmla="*/ 1263650 w 2578100"/>
              <a:gd name="connsiteY10" fmla="*/ 44450 h 1955800"/>
              <a:gd name="connsiteX11" fmla="*/ 736600 w 2578100"/>
              <a:gd name="connsiteY11" fmla="*/ 0 h 1955800"/>
              <a:gd name="connsiteX12" fmla="*/ 368300 w 2578100"/>
              <a:gd name="connsiteY12" fmla="*/ 6350 h 1955800"/>
              <a:gd name="connsiteX13" fmla="*/ 0 w 2578100"/>
              <a:gd name="connsiteY13" fmla="*/ 3175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100" h="1955800">
                <a:moveTo>
                  <a:pt x="0" y="31750"/>
                </a:moveTo>
                <a:lnTo>
                  <a:pt x="171450" y="1219200"/>
                </a:lnTo>
                <a:lnTo>
                  <a:pt x="2406650" y="1955800"/>
                </a:lnTo>
                <a:lnTo>
                  <a:pt x="2565400" y="1377950"/>
                </a:lnTo>
                <a:lnTo>
                  <a:pt x="2578100" y="533400"/>
                </a:lnTo>
                <a:lnTo>
                  <a:pt x="2393950" y="457200"/>
                </a:lnTo>
                <a:lnTo>
                  <a:pt x="2260600" y="349250"/>
                </a:lnTo>
                <a:lnTo>
                  <a:pt x="2190750" y="298450"/>
                </a:lnTo>
                <a:lnTo>
                  <a:pt x="1803400" y="76200"/>
                </a:lnTo>
                <a:lnTo>
                  <a:pt x="1485900" y="0"/>
                </a:lnTo>
                <a:lnTo>
                  <a:pt x="1263650" y="44450"/>
                </a:lnTo>
                <a:lnTo>
                  <a:pt x="736600" y="0"/>
                </a:lnTo>
                <a:lnTo>
                  <a:pt x="368300" y="6350"/>
                </a:lnTo>
                <a:lnTo>
                  <a:pt x="0" y="31750"/>
                </a:lnTo>
                <a:close/>
              </a:path>
            </a:pathLst>
          </a:cu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Mountain In </a:t>
            </a:r>
            <a:r>
              <a:rPr lang="en-US" dirty="0" smtClean="0"/>
              <a:t>General…</a:t>
            </a:r>
            <a:endParaRPr lang="en-CA" dirty="0"/>
          </a:p>
        </p:txBody>
      </p:sp>
      <p:sp>
        <p:nvSpPr>
          <p:cNvPr id="3" name="Content Placeholder 2"/>
          <p:cNvSpPr>
            <a:spLocks noGrp="1"/>
          </p:cNvSpPr>
          <p:nvPr>
            <p:ph idx="1"/>
          </p:nvPr>
        </p:nvSpPr>
        <p:spPr/>
        <p:txBody>
          <a:bodyPr>
            <a:normAutofit/>
          </a:bodyPr>
          <a:lstStyle/>
          <a:p>
            <a:r>
              <a:rPr lang="en-US" sz="4400" dirty="0" smtClean="0"/>
              <a:t>Suburbs </a:t>
            </a:r>
            <a:endParaRPr lang="en-US" sz="4400" dirty="0" smtClean="0"/>
          </a:p>
          <a:p>
            <a:r>
              <a:rPr lang="en-US" sz="4400" dirty="0" smtClean="0"/>
              <a:t>Safe, Quiet, Family Oriented </a:t>
            </a:r>
            <a:r>
              <a:rPr lang="en-US" sz="4400" dirty="0" err="1" smtClean="0"/>
              <a:t>Neighbourhood</a:t>
            </a:r>
            <a:endParaRPr lang="en-US" sz="4400" dirty="0" smtClean="0"/>
          </a:p>
          <a:p>
            <a:r>
              <a:rPr lang="en-US" sz="4400" dirty="0" smtClean="0"/>
              <a:t>Quality tenants: A’s and B’s</a:t>
            </a:r>
          </a:p>
          <a:p>
            <a:r>
              <a:rPr lang="en-US" sz="4400" dirty="0" smtClean="0"/>
              <a:t>Like Mississauga</a:t>
            </a:r>
          </a:p>
          <a:p>
            <a:r>
              <a:rPr lang="en-US" sz="4400" dirty="0" smtClean="0"/>
              <a:t>Not Dirty or Stinky</a:t>
            </a:r>
            <a:endParaRPr lang="en-CA"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Mountain: A Closer Look</a:t>
            </a:r>
            <a:endParaRPr lang="en-CA" dirty="0"/>
          </a:p>
        </p:txBody>
      </p:sp>
      <p:pic>
        <p:nvPicPr>
          <p:cNvPr id="4" name="Content Placeholder 3" descr="ScreenHunter_01 Jun. 27 23.38.gif"/>
          <p:cNvPicPr>
            <a:picLocks noGrp="1" noChangeAspect="1"/>
          </p:cNvPicPr>
          <p:nvPr>
            <p:ph idx="1"/>
          </p:nvPr>
        </p:nvPicPr>
        <p:blipFill>
          <a:blip r:embed="rId3" cstate="print"/>
          <a:stretch>
            <a:fillRect/>
          </a:stretch>
        </p:blipFill>
        <p:spPr>
          <a:xfrm>
            <a:off x="337759" y="2057400"/>
            <a:ext cx="8422134" cy="4038600"/>
          </a:xfrm>
        </p:spPr>
      </p:pic>
      <p:sp>
        <p:nvSpPr>
          <p:cNvPr id="6" name="Freeform 5"/>
          <p:cNvSpPr/>
          <p:nvPr/>
        </p:nvSpPr>
        <p:spPr>
          <a:xfrm>
            <a:off x="2583543" y="2090057"/>
            <a:ext cx="1320800" cy="3991429"/>
          </a:xfrm>
          <a:custGeom>
            <a:avLst/>
            <a:gdLst>
              <a:gd name="connsiteX0" fmla="*/ 1320800 w 1320800"/>
              <a:gd name="connsiteY0" fmla="*/ 0 h 3991429"/>
              <a:gd name="connsiteX1" fmla="*/ 1190171 w 1320800"/>
              <a:gd name="connsiteY1" fmla="*/ 391886 h 3991429"/>
              <a:gd name="connsiteX2" fmla="*/ 928914 w 1320800"/>
              <a:gd name="connsiteY2" fmla="*/ 493486 h 3991429"/>
              <a:gd name="connsiteX3" fmla="*/ 638628 w 1320800"/>
              <a:gd name="connsiteY3" fmla="*/ 1320800 h 3991429"/>
              <a:gd name="connsiteX4" fmla="*/ 841828 w 1320800"/>
              <a:gd name="connsiteY4" fmla="*/ 1378857 h 3991429"/>
              <a:gd name="connsiteX5" fmla="*/ 0 w 1320800"/>
              <a:gd name="connsiteY5" fmla="*/ 3991429 h 399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800" h="3991429">
                <a:moveTo>
                  <a:pt x="1320800" y="0"/>
                </a:moveTo>
                <a:lnTo>
                  <a:pt x="1190171" y="391886"/>
                </a:lnTo>
                <a:lnTo>
                  <a:pt x="928914" y="493486"/>
                </a:lnTo>
                <a:lnTo>
                  <a:pt x="638628" y="1320800"/>
                </a:lnTo>
                <a:lnTo>
                  <a:pt x="841828" y="1378857"/>
                </a:lnTo>
                <a:lnTo>
                  <a:pt x="0" y="3991429"/>
                </a:lnTo>
              </a:path>
            </a:pathLst>
          </a:custGeom>
          <a:ln w="7620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CA"/>
          </a:p>
        </p:txBody>
      </p:sp>
      <p:pic>
        <p:nvPicPr>
          <p:cNvPr id="8" name="Picture 7" descr="star_3.png"/>
          <p:cNvPicPr>
            <a:picLocks noChangeAspect="1"/>
          </p:cNvPicPr>
          <p:nvPr/>
        </p:nvPicPr>
        <p:blipFill>
          <a:blip r:embed="rId4" cstate="print"/>
          <a:stretch>
            <a:fillRect/>
          </a:stretch>
        </p:blipFill>
        <p:spPr>
          <a:xfrm>
            <a:off x="2895600" y="2743200"/>
            <a:ext cx="495300" cy="521566"/>
          </a:xfrm>
          <a:prstGeom prst="rect">
            <a:avLst/>
          </a:prstGeom>
        </p:spPr>
      </p:pic>
      <p:pic>
        <p:nvPicPr>
          <p:cNvPr id="10" name="Picture 9" descr="star_3.png"/>
          <p:cNvPicPr>
            <a:picLocks noChangeAspect="1"/>
          </p:cNvPicPr>
          <p:nvPr/>
        </p:nvPicPr>
        <p:blipFill>
          <a:blip r:embed="rId4" cstate="print"/>
          <a:stretch>
            <a:fillRect/>
          </a:stretch>
        </p:blipFill>
        <p:spPr>
          <a:xfrm>
            <a:off x="3124200" y="2362200"/>
            <a:ext cx="495300" cy="521566"/>
          </a:xfrm>
          <a:prstGeom prst="rect">
            <a:avLst/>
          </a:prstGeom>
        </p:spPr>
      </p:pic>
      <p:pic>
        <p:nvPicPr>
          <p:cNvPr id="11" name="Picture 10" descr="star_3.png"/>
          <p:cNvPicPr>
            <a:picLocks noChangeAspect="1"/>
          </p:cNvPicPr>
          <p:nvPr/>
        </p:nvPicPr>
        <p:blipFill>
          <a:blip r:embed="rId4" cstate="print"/>
          <a:stretch>
            <a:fillRect/>
          </a:stretch>
        </p:blipFill>
        <p:spPr>
          <a:xfrm>
            <a:off x="1905000" y="6096000"/>
            <a:ext cx="495300" cy="521566"/>
          </a:xfrm>
          <a:prstGeom prst="rect">
            <a:avLst/>
          </a:prstGeom>
        </p:spPr>
      </p:pic>
      <p:sp>
        <p:nvSpPr>
          <p:cNvPr id="13" name="Right Arrow 12"/>
          <p:cNvSpPr/>
          <p:nvPr/>
        </p:nvSpPr>
        <p:spPr>
          <a:xfrm>
            <a:off x="1706443" y="4183443"/>
            <a:ext cx="1341557" cy="845757"/>
          </a:xfrm>
          <a:prstGeom prst="rightArrow">
            <a:avLst/>
          </a:prstGeom>
          <a:solidFill>
            <a:schemeClr val="accent4"/>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LRT</a:t>
            </a:r>
            <a:endParaRPr lang="en-CA" b="1" dirty="0"/>
          </a:p>
        </p:txBody>
      </p:sp>
      <p:sp>
        <p:nvSpPr>
          <p:cNvPr id="20" name="Freeform 19"/>
          <p:cNvSpPr/>
          <p:nvPr/>
        </p:nvSpPr>
        <p:spPr>
          <a:xfrm>
            <a:off x="609600" y="3236686"/>
            <a:ext cx="5065486" cy="1886857"/>
          </a:xfrm>
          <a:custGeom>
            <a:avLst/>
            <a:gdLst>
              <a:gd name="connsiteX0" fmla="*/ 0 w 5065486"/>
              <a:gd name="connsiteY0" fmla="*/ 0 h 1886857"/>
              <a:gd name="connsiteX1" fmla="*/ 0 w 5065486"/>
              <a:gd name="connsiteY1" fmla="*/ 0 h 1886857"/>
              <a:gd name="connsiteX2" fmla="*/ 130629 w 5065486"/>
              <a:gd name="connsiteY2" fmla="*/ 14514 h 1886857"/>
              <a:gd name="connsiteX3" fmla="*/ 174171 w 5065486"/>
              <a:gd name="connsiteY3" fmla="*/ 43543 h 1886857"/>
              <a:gd name="connsiteX4" fmla="*/ 275771 w 5065486"/>
              <a:gd name="connsiteY4" fmla="*/ 58057 h 1886857"/>
              <a:gd name="connsiteX5" fmla="*/ 391886 w 5065486"/>
              <a:gd name="connsiteY5" fmla="*/ 87085 h 1886857"/>
              <a:gd name="connsiteX6" fmla="*/ 449943 w 5065486"/>
              <a:gd name="connsiteY6" fmla="*/ 101600 h 1886857"/>
              <a:gd name="connsiteX7" fmla="*/ 522514 w 5065486"/>
              <a:gd name="connsiteY7" fmla="*/ 116114 h 1886857"/>
              <a:gd name="connsiteX8" fmla="*/ 667657 w 5065486"/>
              <a:gd name="connsiteY8" fmla="*/ 159657 h 1886857"/>
              <a:gd name="connsiteX9" fmla="*/ 711200 w 5065486"/>
              <a:gd name="connsiteY9" fmla="*/ 174171 h 1886857"/>
              <a:gd name="connsiteX10" fmla="*/ 841829 w 5065486"/>
              <a:gd name="connsiteY10" fmla="*/ 203200 h 1886857"/>
              <a:gd name="connsiteX11" fmla="*/ 986971 w 5065486"/>
              <a:gd name="connsiteY11" fmla="*/ 246743 h 1886857"/>
              <a:gd name="connsiteX12" fmla="*/ 1074057 w 5065486"/>
              <a:gd name="connsiteY12" fmla="*/ 275771 h 1886857"/>
              <a:gd name="connsiteX13" fmla="*/ 1117600 w 5065486"/>
              <a:gd name="connsiteY13" fmla="*/ 290285 h 1886857"/>
              <a:gd name="connsiteX14" fmla="*/ 1204686 w 5065486"/>
              <a:gd name="connsiteY14" fmla="*/ 304800 h 1886857"/>
              <a:gd name="connsiteX15" fmla="*/ 1335314 w 5065486"/>
              <a:gd name="connsiteY15" fmla="*/ 348343 h 1886857"/>
              <a:gd name="connsiteX16" fmla="*/ 2728686 w 5065486"/>
              <a:gd name="connsiteY16" fmla="*/ 827314 h 1886857"/>
              <a:gd name="connsiteX17" fmla="*/ 4862286 w 5065486"/>
              <a:gd name="connsiteY17" fmla="*/ 1538514 h 1886857"/>
              <a:gd name="connsiteX18" fmla="*/ 5065486 w 5065486"/>
              <a:gd name="connsiteY18" fmla="*/ 1886857 h 188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65486" h="1886857">
                <a:moveTo>
                  <a:pt x="0" y="0"/>
                </a:moveTo>
                <a:lnTo>
                  <a:pt x="0" y="0"/>
                </a:lnTo>
                <a:cubicBezTo>
                  <a:pt x="43543" y="4838"/>
                  <a:pt x="88126" y="3888"/>
                  <a:pt x="130629" y="14514"/>
                </a:cubicBezTo>
                <a:cubicBezTo>
                  <a:pt x="147552" y="18745"/>
                  <a:pt x="157463" y="38531"/>
                  <a:pt x="174171" y="43543"/>
                </a:cubicBezTo>
                <a:cubicBezTo>
                  <a:pt x="206939" y="53373"/>
                  <a:pt x="242225" y="51348"/>
                  <a:pt x="275771" y="58057"/>
                </a:cubicBezTo>
                <a:cubicBezTo>
                  <a:pt x="314892" y="65881"/>
                  <a:pt x="353181" y="77409"/>
                  <a:pt x="391886" y="87085"/>
                </a:cubicBezTo>
                <a:cubicBezTo>
                  <a:pt x="411238" y="91923"/>
                  <a:pt x="430382" y="97688"/>
                  <a:pt x="449943" y="101600"/>
                </a:cubicBezTo>
                <a:cubicBezTo>
                  <a:pt x="474133" y="106438"/>
                  <a:pt x="498432" y="110763"/>
                  <a:pt x="522514" y="116114"/>
                </a:cubicBezTo>
                <a:cubicBezTo>
                  <a:pt x="588325" y="130738"/>
                  <a:pt x="595289" y="135534"/>
                  <a:pt x="667657" y="159657"/>
                </a:cubicBezTo>
                <a:cubicBezTo>
                  <a:pt x="682171" y="164495"/>
                  <a:pt x="696198" y="171171"/>
                  <a:pt x="711200" y="174171"/>
                </a:cubicBezTo>
                <a:cubicBezTo>
                  <a:pt x="803332" y="192597"/>
                  <a:pt x="759838" y="182702"/>
                  <a:pt x="841829" y="203200"/>
                </a:cubicBezTo>
                <a:cubicBezTo>
                  <a:pt x="926059" y="259353"/>
                  <a:pt x="844131" y="213780"/>
                  <a:pt x="986971" y="246743"/>
                </a:cubicBezTo>
                <a:cubicBezTo>
                  <a:pt x="1016786" y="253623"/>
                  <a:pt x="1045028" y="266095"/>
                  <a:pt x="1074057" y="275771"/>
                </a:cubicBezTo>
                <a:cubicBezTo>
                  <a:pt x="1088571" y="280609"/>
                  <a:pt x="1102509" y="287770"/>
                  <a:pt x="1117600" y="290285"/>
                </a:cubicBezTo>
                <a:lnTo>
                  <a:pt x="1204686" y="304800"/>
                </a:lnTo>
                <a:cubicBezTo>
                  <a:pt x="1321329" y="322745"/>
                  <a:pt x="1281498" y="294525"/>
                  <a:pt x="1335314" y="348343"/>
                </a:cubicBezTo>
                <a:lnTo>
                  <a:pt x="2728686" y="827314"/>
                </a:lnTo>
                <a:lnTo>
                  <a:pt x="4862286" y="1538514"/>
                </a:lnTo>
                <a:lnTo>
                  <a:pt x="5065486" y="1886857"/>
                </a:lnTo>
              </a:path>
            </a:pathLst>
          </a:custGeom>
          <a:ln w="76200">
            <a:solidFill>
              <a:srgbClr val="0070C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CA"/>
          </a:p>
        </p:txBody>
      </p:sp>
      <p:grpSp>
        <p:nvGrpSpPr>
          <p:cNvPr id="22" name="Group 21"/>
          <p:cNvGrpSpPr/>
          <p:nvPr/>
        </p:nvGrpSpPr>
        <p:grpSpPr>
          <a:xfrm>
            <a:off x="5410200" y="2322286"/>
            <a:ext cx="3037114" cy="3048000"/>
            <a:chOff x="5410200" y="2322286"/>
            <a:chExt cx="3037114" cy="3048000"/>
          </a:xfrm>
        </p:grpSpPr>
        <p:sp>
          <p:nvSpPr>
            <p:cNvPr id="18" name="Right Arrow 17"/>
            <p:cNvSpPr/>
            <p:nvPr/>
          </p:nvSpPr>
          <p:spPr>
            <a:xfrm>
              <a:off x="5410200" y="3352800"/>
              <a:ext cx="1499124" cy="955080"/>
            </a:xfrm>
            <a:prstGeom prst="rightArrow">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2400" b="1" dirty="0" smtClean="0"/>
                <a:t>Red Hill</a:t>
              </a:r>
              <a:endParaRPr lang="en-CA" sz="2400" b="1" dirty="0"/>
            </a:p>
          </p:txBody>
        </p:sp>
        <p:sp>
          <p:nvSpPr>
            <p:cNvPr id="21" name="Freeform 20"/>
            <p:cNvSpPr/>
            <p:nvPr/>
          </p:nvSpPr>
          <p:spPr>
            <a:xfrm>
              <a:off x="5500914" y="2322286"/>
              <a:ext cx="2946400" cy="3048000"/>
            </a:xfrm>
            <a:custGeom>
              <a:avLst/>
              <a:gdLst>
                <a:gd name="connsiteX0" fmla="*/ 2946400 w 2946400"/>
                <a:gd name="connsiteY0" fmla="*/ 0 h 3048000"/>
                <a:gd name="connsiteX1" fmla="*/ 2685143 w 2946400"/>
                <a:gd name="connsiteY1" fmla="*/ 116114 h 3048000"/>
                <a:gd name="connsiteX2" fmla="*/ 2612572 w 2946400"/>
                <a:gd name="connsiteY2" fmla="*/ 217714 h 3048000"/>
                <a:gd name="connsiteX3" fmla="*/ 2322286 w 2946400"/>
                <a:gd name="connsiteY3" fmla="*/ 769257 h 3048000"/>
                <a:gd name="connsiteX4" fmla="*/ 2002972 w 2946400"/>
                <a:gd name="connsiteY4" fmla="*/ 885371 h 3048000"/>
                <a:gd name="connsiteX5" fmla="*/ 1915886 w 2946400"/>
                <a:gd name="connsiteY5" fmla="*/ 1016000 h 3048000"/>
                <a:gd name="connsiteX6" fmla="*/ 1857829 w 2946400"/>
                <a:gd name="connsiteY6" fmla="*/ 1219200 h 3048000"/>
                <a:gd name="connsiteX7" fmla="*/ 1509486 w 2946400"/>
                <a:gd name="connsiteY7" fmla="*/ 1393371 h 3048000"/>
                <a:gd name="connsiteX8" fmla="*/ 1132115 w 2946400"/>
                <a:gd name="connsiteY8" fmla="*/ 2293257 h 3048000"/>
                <a:gd name="connsiteX9" fmla="*/ 972457 w 2946400"/>
                <a:gd name="connsiteY9" fmla="*/ 2452914 h 3048000"/>
                <a:gd name="connsiteX10" fmla="*/ 827315 w 2946400"/>
                <a:gd name="connsiteY10" fmla="*/ 2801257 h 3048000"/>
                <a:gd name="connsiteX11" fmla="*/ 667657 w 2946400"/>
                <a:gd name="connsiteY11" fmla="*/ 3033485 h 3048000"/>
                <a:gd name="connsiteX12" fmla="*/ 537029 w 2946400"/>
                <a:gd name="connsiteY12" fmla="*/ 3048000 h 3048000"/>
                <a:gd name="connsiteX13" fmla="*/ 362857 w 2946400"/>
                <a:gd name="connsiteY13" fmla="*/ 2946400 h 3048000"/>
                <a:gd name="connsiteX14" fmla="*/ 116115 w 2946400"/>
                <a:gd name="connsiteY14" fmla="*/ 2714171 h 3048000"/>
                <a:gd name="connsiteX15" fmla="*/ 0 w 2946400"/>
                <a:gd name="connsiteY15" fmla="*/ 2510971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46400" h="3048000">
                  <a:moveTo>
                    <a:pt x="2946400" y="0"/>
                  </a:moveTo>
                  <a:lnTo>
                    <a:pt x="2685143" y="116114"/>
                  </a:lnTo>
                  <a:lnTo>
                    <a:pt x="2612572" y="217714"/>
                  </a:lnTo>
                  <a:lnTo>
                    <a:pt x="2322286" y="769257"/>
                  </a:lnTo>
                  <a:lnTo>
                    <a:pt x="2002972" y="885371"/>
                  </a:lnTo>
                  <a:lnTo>
                    <a:pt x="1915886" y="1016000"/>
                  </a:lnTo>
                  <a:lnTo>
                    <a:pt x="1857829" y="1219200"/>
                  </a:lnTo>
                  <a:lnTo>
                    <a:pt x="1509486" y="1393371"/>
                  </a:lnTo>
                  <a:lnTo>
                    <a:pt x="1132115" y="2293257"/>
                  </a:lnTo>
                  <a:lnTo>
                    <a:pt x="972457" y="2452914"/>
                  </a:lnTo>
                  <a:lnTo>
                    <a:pt x="827315" y="2801257"/>
                  </a:lnTo>
                  <a:lnTo>
                    <a:pt x="667657" y="3033485"/>
                  </a:lnTo>
                  <a:lnTo>
                    <a:pt x="537029" y="3048000"/>
                  </a:lnTo>
                  <a:lnTo>
                    <a:pt x="362857" y="2946400"/>
                  </a:lnTo>
                  <a:lnTo>
                    <a:pt x="116115" y="2714171"/>
                  </a:lnTo>
                  <a:lnTo>
                    <a:pt x="0" y="2510971"/>
                  </a:lnTo>
                </a:path>
              </a:pathLst>
            </a:custGeom>
            <a:ln w="76200">
              <a:solidFill>
                <a:srgbClr val="0070C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CA"/>
            </a:p>
          </p:txBody>
        </p:sp>
      </p:grpSp>
      <p:sp>
        <p:nvSpPr>
          <p:cNvPr id="19" name="Right Arrow 18"/>
          <p:cNvSpPr/>
          <p:nvPr/>
        </p:nvSpPr>
        <p:spPr>
          <a:xfrm>
            <a:off x="838200" y="3276600"/>
            <a:ext cx="1040049" cy="7509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Link</a:t>
            </a:r>
            <a:endParaRPr lang="en-CA" b="1" dirty="0"/>
          </a:p>
        </p:txBody>
      </p:sp>
      <p:sp>
        <p:nvSpPr>
          <p:cNvPr id="14" name="Freeform 13"/>
          <p:cNvSpPr/>
          <p:nvPr/>
        </p:nvSpPr>
        <p:spPr>
          <a:xfrm>
            <a:off x="4972050" y="5076825"/>
            <a:ext cx="1323975" cy="1028700"/>
          </a:xfrm>
          <a:custGeom>
            <a:avLst/>
            <a:gdLst>
              <a:gd name="connsiteX0" fmla="*/ 1323975 w 1323975"/>
              <a:gd name="connsiteY0" fmla="*/ 247650 h 1028700"/>
              <a:gd name="connsiteX1" fmla="*/ 1085850 w 1323975"/>
              <a:gd name="connsiteY1" fmla="*/ 1019175 h 1028700"/>
              <a:gd name="connsiteX2" fmla="*/ 0 w 1323975"/>
              <a:gd name="connsiteY2" fmla="*/ 1028700 h 1028700"/>
              <a:gd name="connsiteX3" fmla="*/ 352425 w 1323975"/>
              <a:gd name="connsiteY3" fmla="*/ 0 h 1028700"/>
              <a:gd name="connsiteX4" fmla="*/ 752475 w 1323975"/>
              <a:gd name="connsiteY4" fmla="*/ 161925 h 1028700"/>
              <a:gd name="connsiteX5" fmla="*/ 990600 w 1323975"/>
              <a:gd name="connsiteY5" fmla="*/ 304800 h 1028700"/>
              <a:gd name="connsiteX6" fmla="*/ 1323975 w 1323975"/>
              <a:gd name="connsiteY6" fmla="*/ 24765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5" h="1028700">
                <a:moveTo>
                  <a:pt x="1323975" y="247650"/>
                </a:moveTo>
                <a:lnTo>
                  <a:pt x="1085850" y="1019175"/>
                </a:lnTo>
                <a:lnTo>
                  <a:pt x="0" y="1028700"/>
                </a:lnTo>
                <a:lnTo>
                  <a:pt x="352425" y="0"/>
                </a:lnTo>
                <a:lnTo>
                  <a:pt x="752475" y="161925"/>
                </a:lnTo>
                <a:lnTo>
                  <a:pt x="990600" y="304800"/>
                </a:lnTo>
                <a:lnTo>
                  <a:pt x="1323975" y="2476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canada_bread.gif"/>
          <p:cNvPicPr>
            <a:picLocks noChangeAspect="1"/>
          </p:cNvPicPr>
          <p:nvPr/>
        </p:nvPicPr>
        <p:blipFill>
          <a:blip r:embed="rId5" cstate="print"/>
          <a:stretch>
            <a:fillRect/>
          </a:stretch>
        </p:blipFill>
        <p:spPr>
          <a:xfrm>
            <a:off x="5181600" y="5181600"/>
            <a:ext cx="914400" cy="863193"/>
          </a:xfrm>
          <a:prstGeom prst="rect">
            <a:avLst/>
          </a:prstGeom>
        </p:spPr>
      </p:pic>
      <p:pic>
        <p:nvPicPr>
          <p:cNvPr id="17" name="Picture 16" descr="Canadapost.gif"/>
          <p:cNvPicPr>
            <a:picLocks noChangeAspect="1"/>
          </p:cNvPicPr>
          <p:nvPr/>
        </p:nvPicPr>
        <p:blipFill>
          <a:blip r:embed="rId6" cstate="print"/>
          <a:stretch>
            <a:fillRect/>
          </a:stretch>
        </p:blipFill>
        <p:spPr>
          <a:xfrm>
            <a:off x="4800600" y="5257800"/>
            <a:ext cx="1947495" cy="703263"/>
          </a:xfrm>
          <a:prstGeom prst="rect">
            <a:avLst/>
          </a:prstGeom>
        </p:spPr>
      </p:pic>
      <p:pic>
        <p:nvPicPr>
          <p:cNvPr id="16" name="Picture 15" descr="Bell-logo.jpg"/>
          <p:cNvPicPr>
            <a:picLocks noChangeAspect="1"/>
          </p:cNvPicPr>
          <p:nvPr/>
        </p:nvPicPr>
        <p:blipFill>
          <a:blip r:embed="rId7" cstate="print"/>
          <a:stretch>
            <a:fillRect/>
          </a:stretch>
        </p:blipFill>
        <p:spPr>
          <a:xfrm>
            <a:off x="4953000" y="5257800"/>
            <a:ext cx="1300162" cy="891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3000" fill="hold"/>
                                        <p:tgtEl>
                                          <p:spTgt spid="15"/>
                                        </p:tgtEl>
                                        <p:attrNameLst>
                                          <p:attrName>ppt_x</p:attrName>
                                        </p:attrNameLst>
                                      </p:cBhvr>
                                      <p:tavLst>
                                        <p:tav tm="0">
                                          <p:val>
                                            <p:strVal val="#ppt_x"/>
                                          </p:val>
                                        </p:tav>
                                        <p:tav tm="100000">
                                          <p:val>
                                            <p:strVal val="#ppt_x"/>
                                          </p:val>
                                        </p:tav>
                                      </p:tavLst>
                                    </p:anim>
                                    <p:anim calcmode="lin" valueType="num">
                                      <p:cBhvr additive="base">
                                        <p:cTn id="20" dur="3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4"/>
                                        </p:tgtEl>
                                        <p:attrNameLst>
                                          <p:attrName>ppt_x</p:attrName>
                                        </p:attrNameLst>
                                      </p:cBhvr>
                                      <p:tavLst>
                                        <p:tav tm="0">
                                          <p:val>
                                            <p:strVal val="ppt_x"/>
                                          </p:val>
                                        </p:tav>
                                        <p:tav tm="100000">
                                          <p:val>
                                            <p:strVal val="ppt_x"/>
                                          </p:val>
                                        </p:tav>
                                      </p:tavLst>
                                    </p:anim>
                                    <p:anim calcmode="lin" valueType="num">
                                      <p:cBhvr additive="base">
                                        <p:cTn id="41" dur="500"/>
                                        <p:tgtEl>
                                          <p:spTgt spid="14"/>
                                        </p:tgtEl>
                                        <p:attrNameLst>
                                          <p:attrName>ppt_y</p:attrName>
                                        </p:attrNameLst>
                                      </p:cBhvr>
                                      <p:tavLst>
                                        <p:tav tm="0">
                                          <p:val>
                                            <p:strVal val="ppt_y"/>
                                          </p:val>
                                        </p:tav>
                                        <p:tav tm="100000">
                                          <p:val>
                                            <p:strVal val="1+ppt_h/2"/>
                                          </p:val>
                                        </p:tav>
                                      </p:tavLst>
                                    </p:anim>
                                    <p:set>
                                      <p:cBhvr>
                                        <p:cTn id="42" dur="1" fill="hold">
                                          <p:stCondLst>
                                            <p:cond delay="499"/>
                                          </p:stCondLst>
                                        </p:cTn>
                                        <p:tgtEl>
                                          <p:spTgt spid="14"/>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19"/>
                                        </p:tgtEl>
                                        <p:attrNameLst>
                                          <p:attrName>ppt_x</p:attrName>
                                        </p:attrNameLst>
                                      </p:cBhvr>
                                      <p:tavLst>
                                        <p:tav tm="0">
                                          <p:val>
                                            <p:strVal val="ppt_x"/>
                                          </p:val>
                                        </p:tav>
                                        <p:tav tm="100000">
                                          <p:val>
                                            <p:strVal val="ppt_x"/>
                                          </p:val>
                                        </p:tav>
                                      </p:tavLst>
                                    </p:anim>
                                    <p:anim calcmode="lin" valueType="num">
                                      <p:cBhvr additive="base">
                                        <p:cTn id="45" dur="500"/>
                                        <p:tgtEl>
                                          <p:spTgt spid="19"/>
                                        </p:tgtEl>
                                        <p:attrNameLst>
                                          <p:attrName>ppt_y</p:attrName>
                                        </p:attrNameLst>
                                      </p:cBhvr>
                                      <p:tavLst>
                                        <p:tav tm="0">
                                          <p:val>
                                            <p:strVal val="ppt_y"/>
                                          </p:val>
                                        </p:tav>
                                        <p:tav tm="100000">
                                          <p:val>
                                            <p:strVal val="1+ppt_h/2"/>
                                          </p:val>
                                        </p:tav>
                                      </p:tavLst>
                                    </p:anim>
                                    <p:set>
                                      <p:cBhvr>
                                        <p:cTn id="46" dur="1" fill="hold">
                                          <p:stCondLst>
                                            <p:cond delay="499"/>
                                          </p:stCondLst>
                                        </p:cTn>
                                        <p:tgtEl>
                                          <p:spTgt spid="19"/>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16"/>
                                        </p:tgtEl>
                                        <p:attrNameLst>
                                          <p:attrName>ppt_x</p:attrName>
                                        </p:attrNameLst>
                                      </p:cBhvr>
                                      <p:tavLst>
                                        <p:tav tm="0">
                                          <p:val>
                                            <p:strVal val="ppt_x"/>
                                          </p:val>
                                        </p:tav>
                                        <p:tav tm="100000">
                                          <p:val>
                                            <p:strVal val="ppt_x"/>
                                          </p:val>
                                        </p:tav>
                                      </p:tavLst>
                                    </p:anim>
                                    <p:anim calcmode="lin" valueType="num">
                                      <p:cBhvr additive="base">
                                        <p:cTn id="53" dur="500"/>
                                        <p:tgtEl>
                                          <p:spTgt spid="16"/>
                                        </p:tgtEl>
                                        <p:attrNameLst>
                                          <p:attrName>ppt_y</p:attrName>
                                        </p:attrNameLst>
                                      </p:cBhvr>
                                      <p:tavLst>
                                        <p:tav tm="0">
                                          <p:val>
                                            <p:strVal val="ppt_y"/>
                                          </p:val>
                                        </p:tav>
                                        <p:tav tm="100000">
                                          <p:val>
                                            <p:strVal val="1+ppt_h/2"/>
                                          </p:val>
                                        </p:tav>
                                      </p:tavLst>
                                    </p:anim>
                                    <p:set>
                                      <p:cBhvr>
                                        <p:cTn id="54" dur="1" fill="hold">
                                          <p:stCondLst>
                                            <p:cond delay="499"/>
                                          </p:stCondLst>
                                        </p:cTn>
                                        <p:tgtEl>
                                          <p:spTgt spid="16"/>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20"/>
                                        </p:tgtEl>
                                        <p:attrNameLst>
                                          <p:attrName>ppt_x</p:attrName>
                                        </p:attrNameLst>
                                      </p:cBhvr>
                                      <p:tavLst>
                                        <p:tav tm="0">
                                          <p:val>
                                            <p:strVal val="ppt_x"/>
                                          </p:val>
                                        </p:tav>
                                        <p:tav tm="100000">
                                          <p:val>
                                            <p:strVal val="ppt_x"/>
                                          </p:val>
                                        </p:tav>
                                      </p:tavLst>
                                    </p:anim>
                                    <p:anim calcmode="lin" valueType="num">
                                      <p:cBhvr additive="base">
                                        <p:cTn id="57" dur="500"/>
                                        <p:tgtEl>
                                          <p:spTgt spid="20"/>
                                        </p:tgtEl>
                                        <p:attrNameLst>
                                          <p:attrName>ppt_y</p:attrName>
                                        </p:attrNameLst>
                                      </p:cBhvr>
                                      <p:tavLst>
                                        <p:tav tm="0">
                                          <p:val>
                                            <p:strVal val="ppt_y"/>
                                          </p:val>
                                        </p:tav>
                                        <p:tav tm="100000">
                                          <p:val>
                                            <p:strVal val="1+ppt_h/2"/>
                                          </p:val>
                                        </p:tav>
                                      </p:tavLst>
                                    </p:anim>
                                    <p:set>
                                      <p:cBhvr>
                                        <p:cTn id="58" dur="1" fill="hold">
                                          <p:stCondLst>
                                            <p:cond delay="499"/>
                                          </p:stCondLst>
                                        </p:cTn>
                                        <p:tgtEl>
                                          <p:spTgt spid="20"/>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22"/>
                                        </p:tgtEl>
                                        <p:attrNameLst>
                                          <p:attrName>ppt_x</p:attrName>
                                        </p:attrNameLst>
                                      </p:cBhvr>
                                      <p:tavLst>
                                        <p:tav tm="0">
                                          <p:val>
                                            <p:strVal val="ppt_x"/>
                                          </p:val>
                                        </p:tav>
                                        <p:tav tm="100000">
                                          <p:val>
                                            <p:strVal val="ppt_x"/>
                                          </p:val>
                                        </p:tav>
                                      </p:tavLst>
                                    </p:anim>
                                    <p:anim calcmode="lin" valueType="num">
                                      <p:cBhvr additive="base">
                                        <p:cTn id="61" dur="500"/>
                                        <p:tgtEl>
                                          <p:spTgt spid="22"/>
                                        </p:tgtEl>
                                        <p:attrNameLst>
                                          <p:attrName>ppt_y</p:attrName>
                                        </p:attrNameLst>
                                      </p:cBhvr>
                                      <p:tavLst>
                                        <p:tav tm="0">
                                          <p:val>
                                            <p:strVal val="ppt_y"/>
                                          </p:val>
                                        </p:tav>
                                        <p:tav tm="100000">
                                          <p:val>
                                            <p:strVal val="1+ppt_h/2"/>
                                          </p:val>
                                        </p:tav>
                                      </p:tavLst>
                                    </p:anim>
                                    <p:set>
                                      <p:cBhvr>
                                        <p:cTn id="62" dur="1" fill="hold">
                                          <p:stCondLst>
                                            <p:cond delay="499"/>
                                          </p:stCondLst>
                                        </p:cTn>
                                        <p:tgtEl>
                                          <p:spTgt spid="2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Mohawk College</a:t>
            </a:r>
            <a:endParaRPr lang="en-CA" dirty="0"/>
          </a:p>
        </p:txBody>
      </p:sp>
      <p:pic>
        <p:nvPicPr>
          <p:cNvPr id="4" name="Content Placeholder 3" descr="IMG-20110312-00292.jpg"/>
          <p:cNvPicPr>
            <a:picLocks noGrp="1" noChangeAspect="1"/>
          </p:cNvPicPr>
          <p:nvPr>
            <p:ph idx="1"/>
          </p:nvPr>
        </p:nvPicPr>
        <p:blipFill>
          <a:blip r:embed="rId3" cstate="print"/>
          <a:stretch>
            <a:fillRect/>
          </a:stretch>
        </p:blipFill>
        <p:spPr>
          <a:xfrm>
            <a:off x="1488016" y="1774825"/>
            <a:ext cx="6167967" cy="46259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CA" dirty="0"/>
          </a:p>
        </p:txBody>
      </p:sp>
      <p:sp>
        <p:nvSpPr>
          <p:cNvPr id="3" name="Content Placeholder 2"/>
          <p:cNvSpPr>
            <a:spLocks noGrp="1"/>
          </p:cNvSpPr>
          <p:nvPr>
            <p:ph idx="1"/>
          </p:nvPr>
        </p:nvSpPr>
        <p:spPr/>
        <p:txBody>
          <a:bodyPr/>
          <a:lstStyle/>
          <a:p>
            <a:r>
              <a:rPr lang="en-US" sz="4800" dirty="0" smtClean="0"/>
              <a:t>Who invests in Hamilton?</a:t>
            </a:r>
          </a:p>
          <a:p>
            <a:r>
              <a:rPr lang="en-US" sz="4800" dirty="0" smtClean="0"/>
              <a:t>Who has been to Hamilton?</a:t>
            </a:r>
          </a:p>
          <a:p>
            <a:r>
              <a:rPr lang="en-US" sz="4800" dirty="0" smtClean="0"/>
              <a:t>And the rest?</a:t>
            </a:r>
            <a:endParaRPr lang="en-US" sz="4800" dirty="0" smtClean="0"/>
          </a:p>
          <a:p>
            <a:r>
              <a:rPr lang="en-US" sz="4800" dirty="0" smtClean="0"/>
              <a:t>Why?</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Center</a:t>
            </a:r>
            <a:endParaRPr lang="en-CA" dirty="0"/>
          </a:p>
        </p:txBody>
      </p:sp>
      <p:pic>
        <p:nvPicPr>
          <p:cNvPr id="6" name="Content Placeholder 5" descr="IMG-20110312-00288.jpg"/>
          <p:cNvPicPr>
            <a:picLocks noGrp="1" noChangeAspect="1"/>
          </p:cNvPicPr>
          <p:nvPr>
            <p:ph idx="1"/>
          </p:nvPr>
        </p:nvPicPr>
        <p:blipFill>
          <a:blip r:embed="rId3" cstate="print"/>
          <a:stretch>
            <a:fillRect/>
          </a:stretch>
        </p:blipFill>
        <p:spPr>
          <a:xfrm>
            <a:off x="1488016" y="1774825"/>
            <a:ext cx="6167967" cy="4625975"/>
          </a:xfrm>
        </p:spPr>
      </p:pic>
      <p:pic>
        <p:nvPicPr>
          <p:cNvPr id="7" name="Picture 6" descr="oval.png"/>
          <p:cNvPicPr>
            <a:picLocks noChangeAspect="1"/>
          </p:cNvPicPr>
          <p:nvPr/>
        </p:nvPicPr>
        <p:blipFill>
          <a:blip r:embed="rId4" cstate="print"/>
          <a:stretch>
            <a:fillRect/>
          </a:stretch>
        </p:blipFill>
        <p:spPr>
          <a:xfrm rot="16200000">
            <a:off x="4919996" y="2319006"/>
            <a:ext cx="3114011"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Cummings Library</a:t>
            </a:r>
            <a:endParaRPr lang="en-CA" dirty="0"/>
          </a:p>
        </p:txBody>
      </p:sp>
      <p:pic>
        <p:nvPicPr>
          <p:cNvPr id="4" name="Content Placeholder 3" descr="IMG-20110312-00290.jpg"/>
          <p:cNvPicPr>
            <a:picLocks noGrp="1" noChangeAspect="1"/>
          </p:cNvPicPr>
          <p:nvPr>
            <p:ph idx="1"/>
          </p:nvPr>
        </p:nvPicPr>
        <p:blipFill>
          <a:blip r:embed="rId3" cstate="print"/>
          <a:stretch>
            <a:fillRect/>
          </a:stretch>
        </p:blipFill>
        <p:spPr>
          <a:xfrm>
            <a:off x="1488016" y="1774825"/>
            <a:ext cx="6167967" cy="462597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Joe’s Mental Health Hospital</a:t>
            </a:r>
            <a:endParaRPr lang="en-CA" dirty="0"/>
          </a:p>
        </p:txBody>
      </p:sp>
      <p:pic>
        <p:nvPicPr>
          <p:cNvPr id="4" name="Content Placeholder 3" descr="IMG-20110312-00285.jpg"/>
          <p:cNvPicPr>
            <a:picLocks noGrp="1" noChangeAspect="1"/>
          </p:cNvPicPr>
          <p:nvPr>
            <p:ph idx="1"/>
          </p:nvPr>
        </p:nvPicPr>
        <p:blipFill>
          <a:blip r:embed="rId3" cstate="print"/>
          <a:stretch>
            <a:fillRect/>
          </a:stretch>
        </p:blipFill>
        <p:spPr>
          <a:xfrm>
            <a:off x="1488016" y="1774825"/>
            <a:ext cx="6167967" cy="46259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Airport Employment Growth District (AEGD)</a:t>
            </a:r>
            <a:endParaRPr lang="en-CA" dirty="0"/>
          </a:p>
        </p:txBody>
      </p:sp>
      <p:pic>
        <p:nvPicPr>
          <p:cNvPr id="4" name="Content Placeholder 3" descr="ScreenHunter_03 Jun. 24 01.28.gif"/>
          <p:cNvPicPr>
            <a:picLocks noGrp="1" noChangeAspect="1"/>
          </p:cNvPicPr>
          <p:nvPr>
            <p:ph idx="1"/>
          </p:nvPr>
        </p:nvPicPr>
        <p:blipFill>
          <a:blip r:embed="rId3" cstate="print"/>
          <a:stretch>
            <a:fillRect/>
          </a:stretch>
        </p:blipFill>
        <p:spPr>
          <a:xfrm>
            <a:off x="1140312" y="1774825"/>
            <a:ext cx="6863375" cy="4625975"/>
          </a:xfrm>
        </p:spPr>
      </p:pic>
      <p:sp>
        <p:nvSpPr>
          <p:cNvPr id="16" name="Freeform 15"/>
          <p:cNvSpPr/>
          <p:nvPr/>
        </p:nvSpPr>
        <p:spPr>
          <a:xfrm>
            <a:off x="1628775" y="4581525"/>
            <a:ext cx="1704975" cy="1838325"/>
          </a:xfrm>
          <a:custGeom>
            <a:avLst/>
            <a:gdLst>
              <a:gd name="connsiteX0" fmla="*/ 0 w 1704975"/>
              <a:gd name="connsiteY0" fmla="*/ 276225 h 1838325"/>
              <a:gd name="connsiteX1" fmla="*/ 361950 w 1704975"/>
              <a:gd name="connsiteY1" fmla="*/ 1838325 h 1838325"/>
              <a:gd name="connsiteX2" fmla="*/ 1228725 w 1704975"/>
              <a:gd name="connsiteY2" fmla="*/ 1828800 h 1838325"/>
              <a:gd name="connsiteX3" fmla="*/ 1304925 w 1704975"/>
              <a:gd name="connsiteY3" fmla="*/ 1609725 h 1838325"/>
              <a:gd name="connsiteX4" fmla="*/ 1400175 w 1704975"/>
              <a:gd name="connsiteY4" fmla="*/ 1238250 h 1838325"/>
              <a:gd name="connsiteX5" fmla="*/ 1485900 w 1704975"/>
              <a:gd name="connsiteY5" fmla="*/ 1257300 h 1838325"/>
              <a:gd name="connsiteX6" fmla="*/ 1704975 w 1704975"/>
              <a:gd name="connsiteY6" fmla="*/ 552450 h 1838325"/>
              <a:gd name="connsiteX7" fmla="*/ 1104900 w 1704975"/>
              <a:gd name="connsiteY7" fmla="*/ 381000 h 1838325"/>
              <a:gd name="connsiteX8" fmla="*/ 1190625 w 1704975"/>
              <a:gd name="connsiteY8" fmla="*/ 0 h 1838325"/>
              <a:gd name="connsiteX9" fmla="*/ 0 w 1704975"/>
              <a:gd name="connsiteY9" fmla="*/ 276225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975" h="1838325">
                <a:moveTo>
                  <a:pt x="0" y="276225"/>
                </a:moveTo>
                <a:lnTo>
                  <a:pt x="361950" y="1838325"/>
                </a:lnTo>
                <a:lnTo>
                  <a:pt x="1228725" y="1828800"/>
                </a:lnTo>
                <a:lnTo>
                  <a:pt x="1304925" y="1609725"/>
                </a:lnTo>
                <a:lnTo>
                  <a:pt x="1400175" y="1238250"/>
                </a:lnTo>
                <a:lnTo>
                  <a:pt x="1485900" y="1257300"/>
                </a:lnTo>
                <a:lnTo>
                  <a:pt x="1704975" y="552450"/>
                </a:lnTo>
                <a:lnTo>
                  <a:pt x="1104900" y="381000"/>
                </a:lnTo>
                <a:lnTo>
                  <a:pt x="1190625" y="0"/>
                </a:lnTo>
                <a:lnTo>
                  <a:pt x="0" y="276225"/>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2228850" y="5438775"/>
            <a:ext cx="1038225" cy="719138"/>
          </a:xfrm>
          <a:custGeom>
            <a:avLst/>
            <a:gdLst>
              <a:gd name="connsiteX0" fmla="*/ 371475 w 1038225"/>
              <a:gd name="connsiteY0" fmla="*/ 242888 h 719138"/>
              <a:gd name="connsiteX1" fmla="*/ 0 w 1038225"/>
              <a:gd name="connsiteY1" fmla="*/ 114300 h 719138"/>
              <a:gd name="connsiteX2" fmla="*/ 47625 w 1038225"/>
              <a:gd name="connsiteY2" fmla="*/ 19050 h 719138"/>
              <a:gd name="connsiteX3" fmla="*/ 652463 w 1038225"/>
              <a:gd name="connsiteY3" fmla="*/ 200025 h 719138"/>
              <a:gd name="connsiteX4" fmla="*/ 857250 w 1038225"/>
              <a:gd name="connsiteY4" fmla="*/ 0 h 719138"/>
              <a:gd name="connsiteX5" fmla="*/ 1038225 w 1038225"/>
              <a:gd name="connsiteY5" fmla="*/ 61913 h 719138"/>
              <a:gd name="connsiteX6" fmla="*/ 952500 w 1038225"/>
              <a:gd name="connsiteY6" fmla="*/ 142875 h 719138"/>
              <a:gd name="connsiteX7" fmla="*/ 871538 w 1038225"/>
              <a:gd name="connsiteY7" fmla="*/ 381000 h 719138"/>
              <a:gd name="connsiteX8" fmla="*/ 800100 w 1038225"/>
              <a:gd name="connsiteY8" fmla="*/ 361950 h 719138"/>
              <a:gd name="connsiteX9" fmla="*/ 695325 w 1038225"/>
              <a:gd name="connsiteY9" fmla="*/ 719138 h 719138"/>
              <a:gd name="connsiteX10" fmla="*/ 257175 w 1038225"/>
              <a:gd name="connsiteY10" fmla="*/ 585788 h 719138"/>
              <a:gd name="connsiteX11" fmla="*/ 371475 w 1038225"/>
              <a:gd name="connsiteY11" fmla="*/ 242888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8225" h="719138">
                <a:moveTo>
                  <a:pt x="371475" y="242888"/>
                </a:moveTo>
                <a:lnTo>
                  <a:pt x="0" y="114300"/>
                </a:lnTo>
                <a:lnTo>
                  <a:pt x="47625" y="19050"/>
                </a:lnTo>
                <a:lnTo>
                  <a:pt x="652463" y="200025"/>
                </a:lnTo>
                <a:lnTo>
                  <a:pt x="857250" y="0"/>
                </a:lnTo>
                <a:lnTo>
                  <a:pt x="1038225" y="61913"/>
                </a:lnTo>
                <a:lnTo>
                  <a:pt x="952500" y="142875"/>
                </a:lnTo>
                <a:lnTo>
                  <a:pt x="871538" y="381000"/>
                </a:lnTo>
                <a:lnTo>
                  <a:pt x="800100" y="361950"/>
                </a:lnTo>
                <a:lnTo>
                  <a:pt x="695325" y="719138"/>
                </a:lnTo>
                <a:lnTo>
                  <a:pt x="257175" y="585788"/>
                </a:lnTo>
                <a:lnTo>
                  <a:pt x="371475" y="2428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Anyone?</a:t>
            </a:r>
            <a:endParaRPr lang="en-CA" dirty="0"/>
          </a:p>
        </p:txBody>
      </p:sp>
      <p:pic>
        <p:nvPicPr>
          <p:cNvPr id="4" name="Content Placeholder 3" descr="online-shopping-cart-solution.jpg"/>
          <p:cNvPicPr>
            <a:picLocks noGrp="1" noChangeAspect="1"/>
          </p:cNvPicPr>
          <p:nvPr>
            <p:ph idx="1"/>
          </p:nvPr>
        </p:nvPicPr>
        <p:blipFill>
          <a:blip r:embed="rId3" cstate="print"/>
          <a:stretch>
            <a:fillRect/>
          </a:stretch>
        </p:blipFill>
        <p:spPr>
          <a:xfrm>
            <a:off x="965200" y="3124200"/>
            <a:ext cx="3378200" cy="2533650"/>
          </a:xfrm>
        </p:spPr>
      </p:pic>
      <p:pic>
        <p:nvPicPr>
          <p:cNvPr id="5" name="Picture 4" descr="logo_tsc.png"/>
          <p:cNvPicPr>
            <a:picLocks noChangeAspect="1"/>
          </p:cNvPicPr>
          <p:nvPr/>
        </p:nvPicPr>
        <p:blipFill>
          <a:blip r:embed="rId4" cstate="print"/>
          <a:stretch>
            <a:fillRect/>
          </a:stretch>
        </p:blipFill>
        <p:spPr>
          <a:xfrm>
            <a:off x="4495800" y="3505200"/>
            <a:ext cx="3386138" cy="1600200"/>
          </a:xfrm>
          <a:prstGeom prst="rect">
            <a:avLst/>
          </a:prstGeom>
        </p:spPr>
      </p:pic>
      <p:pic>
        <p:nvPicPr>
          <p:cNvPr id="6" name="Picture 5" descr="Zappos.png"/>
          <p:cNvPicPr>
            <a:picLocks noChangeAspect="1"/>
          </p:cNvPicPr>
          <p:nvPr/>
        </p:nvPicPr>
        <p:blipFill>
          <a:blip r:embed="rId5" cstate="print"/>
          <a:stretch>
            <a:fillRect/>
          </a:stretch>
        </p:blipFill>
        <p:spPr>
          <a:xfrm>
            <a:off x="5410200" y="1828800"/>
            <a:ext cx="2417024" cy="1323975"/>
          </a:xfrm>
          <a:prstGeom prst="rect">
            <a:avLst/>
          </a:prstGeom>
        </p:spPr>
      </p:pic>
      <p:pic>
        <p:nvPicPr>
          <p:cNvPr id="7" name="Picture 6" descr="logoEbay_x45.gif"/>
          <p:cNvPicPr>
            <a:picLocks noChangeAspect="1"/>
          </p:cNvPicPr>
          <p:nvPr/>
        </p:nvPicPr>
        <p:blipFill>
          <a:blip r:embed="rId6" cstate="print"/>
          <a:stretch>
            <a:fillRect/>
          </a:stretch>
        </p:blipFill>
        <p:spPr>
          <a:xfrm>
            <a:off x="1143000" y="1828800"/>
            <a:ext cx="2819400" cy="1014984"/>
          </a:xfrm>
          <a:prstGeom prst="rect">
            <a:avLst/>
          </a:prstGeom>
        </p:spPr>
      </p:pic>
      <p:pic>
        <p:nvPicPr>
          <p:cNvPr id="8" name="Picture 7" descr="visit_amazon_ca_tcg._V229026943_.gif"/>
          <p:cNvPicPr>
            <a:picLocks noChangeAspect="1"/>
          </p:cNvPicPr>
          <p:nvPr/>
        </p:nvPicPr>
        <p:blipFill>
          <a:blip r:embed="rId7" cstate="print"/>
          <a:stretch>
            <a:fillRect/>
          </a:stretch>
        </p:blipFill>
        <p:spPr>
          <a:xfrm>
            <a:off x="1066800" y="5638800"/>
            <a:ext cx="6267450" cy="8001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“E-Distribution”</a:t>
            </a:r>
            <a:endParaRPr lang="en-CA" dirty="0"/>
          </a:p>
        </p:txBody>
      </p:sp>
      <p:pic>
        <p:nvPicPr>
          <p:cNvPr id="9" name="Content Placeholder 8" descr="DHL_Plane.jpg"/>
          <p:cNvPicPr>
            <a:picLocks noGrp="1" noChangeAspect="1"/>
          </p:cNvPicPr>
          <p:nvPr>
            <p:ph idx="1"/>
          </p:nvPr>
        </p:nvPicPr>
        <p:blipFill>
          <a:blip r:embed="rId3" cstate="print"/>
          <a:stretch>
            <a:fillRect/>
          </a:stretch>
        </p:blipFill>
        <p:spPr>
          <a:xfrm>
            <a:off x="4572000" y="4087813"/>
            <a:ext cx="3463708" cy="2312987"/>
          </a:xfrm>
        </p:spPr>
      </p:pic>
      <p:pic>
        <p:nvPicPr>
          <p:cNvPr id="10" name="Picture 9" descr="ups-logo.jpg"/>
          <p:cNvPicPr>
            <a:picLocks noChangeAspect="1"/>
          </p:cNvPicPr>
          <p:nvPr/>
        </p:nvPicPr>
        <p:blipFill>
          <a:blip r:embed="rId4" cstate="print"/>
          <a:stretch>
            <a:fillRect/>
          </a:stretch>
        </p:blipFill>
        <p:spPr>
          <a:xfrm>
            <a:off x="6096000" y="1600200"/>
            <a:ext cx="1810512" cy="2212253"/>
          </a:xfrm>
          <a:prstGeom prst="rect">
            <a:avLst/>
          </a:prstGeom>
        </p:spPr>
      </p:pic>
      <p:pic>
        <p:nvPicPr>
          <p:cNvPr id="11" name="Picture 10" descr="Puro_logo_Clr.JPG"/>
          <p:cNvPicPr>
            <a:picLocks noChangeAspect="1"/>
          </p:cNvPicPr>
          <p:nvPr/>
        </p:nvPicPr>
        <p:blipFill>
          <a:blip r:embed="rId5" cstate="print"/>
          <a:stretch>
            <a:fillRect/>
          </a:stretch>
        </p:blipFill>
        <p:spPr>
          <a:xfrm>
            <a:off x="0" y="1752600"/>
            <a:ext cx="5791200" cy="1871472"/>
          </a:xfrm>
          <a:prstGeom prst="rect">
            <a:avLst/>
          </a:prstGeom>
        </p:spPr>
      </p:pic>
      <p:pic>
        <p:nvPicPr>
          <p:cNvPr id="12" name="Picture 11" descr="Cargojet_logo.png"/>
          <p:cNvPicPr>
            <a:picLocks noChangeAspect="1"/>
          </p:cNvPicPr>
          <p:nvPr/>
        </p:nvPicPr>
        <p:blipFill>
          <a:blip r:embed="rId6" cstate="print"/>
          <a:stretch>
            <a:fillRect/>
          </a:stretch>
        </p:blipFill>
        <p:spPr>
          <a:xfrm>
            <a:off x="533400" y="4419600"/>
            <a:ext cx="3566160" cy="1143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Unemployment Rate</a:t>
            </a:r>
            <a:endParaRPr lang="en-CA" dirty="0"/>
          </a:p>
        </p:txBody>
      </p:sp>
      <p:graphicFrame>
        <p:nvGraphicFramePr>
          <p:cNvPr id="4" name="Content Placeholder 3"/>
          <p:cNvGraphicFramePr>
            <a:graphicFrameLocks noGrp="1"/>
          </p:cNvGraphicFramePr>
          <p:nvPr>
            <p:ph idx="1"/>
          </p:nvPr>
        </p:nvGraphicFramePr>
        <p:xfrm>
          <a:off x="533400" y="1828800"/>
          <a:ext cx="822960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91000" y="6553200"/>
            <a:ext cx="4343400" cy="369332"/>
          </a:xfrm>
          <a:prstGeom prst="rect">
            <a:avLst/>
          </a:prstGeom>
          <a:noFill/>
        </p:spPr>
        <p:txBody>
          <a:bodyPr wrap="square" rtlCol="0">
            <a:spAutoFit/>
          </a:bodyPr>
          <a:lstStyle/>
          <a:p>
            <a:r>
              <a:rPr lang="en-US" dirty="0" smtClean="0"/>
              <a:t>Source: City of Hamilton Ward Profile</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CA" dirty="0"/>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91000" y="6553200"/>
            <a:ext cx="4343400" cy="369332"/>
          </a:xfrm>
          <a:prstGeom prst="rect">
            <a:avLst/>
          </a:prstGeom>
          <a:noFill/>
        </p:spPr>
        <p:txBody>
          <a:bodyPr wrap="square" rtlCol="0">
            <a:spAutoFit/>
          </a:bodyPr>
          <a:lstStyle/>
          <a:p>
            <a:r>
              <a:rPr lang="en-US" dirty="0" smtClean="0"/>
              <a:t>Source: City of Hamilton Ward Profile</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Secondary Education</a:t>
            </a:r>
            <a:endParaRPr lang="en-CA" dirty="0"/>
          </a:p>
        </p:txBody>
      </p:sp>
      <p:graphicFrame>
        <p:nvGraphicFramePr>
          <p:cNvPr id="7" name="Content Placeholder 6"/>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91000" y="6553200"/>
            <a:ext cx="4343400" cy="369332"/>
          </a:xfrm>
          <a:prstGeom prst="rect">
            <a:avLst/>
          </a:prstGeom>
          <a:noFill/>
        </p:spPr>
        <p:txBody>
          <a:bodyPr wrap="square" rtlCol="0">
            <a:spAutoFit/>
          </a:bodyPr>
          <a:lstStyle/>
          <a:p>
            <a:r>
              <a:rPr lang="en-US" dirty="0" smtClean="0"/>
              <a:t>Source: City of Hamilton Ward Profile</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Immigrants</a:t>
            </a:r>
            <a:endParaRPr lang="en-CA" dirty="0"/>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91000" y="6553200"/>
            <a:ext cx="4343400" cy="369332"/>
          </a:xfrm>
          <a:prstGeom prst="rect">
            <a:avLst/>
          </a:prstGeom>
          <a:noFill/>
        </p:spPr>
        <p:txBody>
          <a:bodyPr wrap="square" rtlCol="0">
            <a:spAutoFit/>
          </a:bodyPr>
          <a:lstStyle/>
          <a:p>
            <a:r>
              <a:rPr lang="en-US" dirty="0" smtClean="0"/>
              <a:t>Source: City of Hamilton Ward Profile</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 Ontario, #3 in Canada</a:t>
            </a:r>
            <a:endParaRPr lang="en-CA" dirty="0"/>
          </a:p>
        </p:txBody>
      </p:sp>
      <p:pic>
        <p:nvPicPr>
          <p:cNvPr id="4" name="Content Placeholder 3" descr="ScreenHunter_02 Jun. 28 16.06.gif"/>
          <p:cNvPicPr>
            <a:picLocks noGrp="1" noChangeAspect="1"/>
          </p:cNvPicPr>
          <p:nvPr>
            <p:ph idx="1"/>
          </p:nvPr>
        </p:nvPicPr>
        <p:blipFill>
          <a:blip r:embed="rId3" cstate="print"/>
          <a:stretch>
            <a:fillRect/>
          </a:stretch>
        </p:blipFill>
        <p:spPr>
          <a:xfrm>
            <a:off x="598863" y="1828800"/>
            <a:ext cx="7935537" cy="4511919"/>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Tenure</a:t>
            </a:r>
            <a:endParaRPr lang="en-CA" dirty="0"/>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91000" y="6553200"/>
            <a:ext cx="4343400" cy="369332"/>
          </a:xfrm>
          <a:prstGeom prst="rect">
            <a:avLst/>
          </a:prstGeom>
          <a:noFill/>
        </p:spPr>
        <p:txBody>
          <a:bodyPr wrap="square" rtlCol="0">
            <a:spAutoFit/>
          </a:bodyPr>
          <a:lstStyle/>
          <a:p>
            <a:r>
              <a:rPr lang="en-US" dirty="0" smtClean="0"/>
              <a:t>Source: City of Hamilton Ward Profile</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East Mountain Townhouse Condo</a:t>
            </a:r>
            <a:endParaRPr lang="en-CA" dirty="0"/>
          </a:p>
        </p:txBody>
      </p:sp>
      <p:pic>
        <p:nvPicPr>
          <p:cNvPr id="10" name="Content Placeholder 9" descr="E Mtn THC.jpg"/>
          <p:cNvPicPr>
            <a:picLocks noGrp="1" noChangeAspect="1"/>
          </p:cNvPicPr>
          <p:nvPr>
            <p:ph sz="half" idx="1"/>
          </p:nvPr>
        </p:nvPicPr>
        <p:blipFill>
          <a:blip r:embed="rId3" cstate="print"/>
          <a:stretch>
            <a:fillRect/>
          </a:stretch>
        </p:blipFill>
        <p:spPr>
          <a:xfrm>
            <a:off x="270764" y="2362200"/>
            <a:ext cx="4194048" cy="3276600"/>
          </a:xfrm>
        </p:spPr>
      </p:pic>
      <p:graphicFrame>
        <p:nvGraphicFramePr>
          <p:cNvPr id="13" name="Content Placeholder 12"/>
          <p:cNvGraphicFramePr>
            <a:graphicFrameLocks noGrp="1"/>
          </p:cNvGraphicFramePr>
          <p:nvPr>
            <p:ph sz="half" idx="2"/>
          </p:nvPr>
        </p:nvGraphicFramePr>
        <p:xfrm>
          <a:off x="4648200" y="1773238"/>
          <a:ext cx="4038600" cy="4079240"/>
        </p:xfrm>
        <a:graphic>
          <a:graphicData uri="http://schemas.openxmlformats.org/drawingml/2006/table">
            <a:tbl>
              <a:tblPr firstRow="1" bandRow="1">
                <a:tableStyleId>{5C22544A-7EE6-4342-B048-85BDC9FD1C3A}</a:tableStyleId>
              </a:tblPr>
              <a:tblGrid>
                <a:gridCol w="2019300"/>
                <a:gridCol w="2019300"/>
              </a:tblGrid>
              <a:tr h="370840">
                <a:tc>
                  <a:txBody>
                    <a:bodyPr/>
                    <a:lstStyle/>
                    <a:p>
                      <a:pPr algn="l" fontAlgn="ctr"/>
                      <a:r>
                        <a:rPr lang="en-CA" sz="2000" b="1" i="0" u="none" strike="noStrike" dirty="0" smtClean="0">
                          <a:latin typeface="Arial"/>
                        </a:rPr>
                        <a:t> Total Price </a:t>
                      </a:r>
                      <a:endParaRPr lang="en-CA" sz="2000" b="1" i="0" u="none" strike="noStrike" dirty="0">
                        <a:latin typeface="Arial"/>
                      </a:endParaRPr>
                    </a:p>
                  </a:txBody>
                  <a:tcPr marL="9525" marR="9525" marT="9525" marB="0" anchor="ctr"/>
                </a:tc>
                <a:tc>
                  <a:txBody>
                    <a:bodyPr/>
                    <a:lstStyle/>
                    <a:p>
                      <a:pPr algn="l" fontAlgn="ctr"/>
                      <a:r>
                        <a:rPr lang="en-CA" sz="2000" b="1" i="0" u="none" strike="noStrike" dirty="0" smtClean="0">
                          <a:latin typeface="Arial"/>
                        </a:rPr>
                        <a:t> $    164,000 </a:t>
                      </a:r>
                      <a:endParaRPr lang="en-CA" sz="2000" b="1" i="0" u="none" strike="noStrike" dirty="0">
                        <a:latin typeface="Arial"/>
                      </a:endParaRPr>
                    </a:p>
                  </a:txBody>
                  <a:tcPr marL="9525" marR="9525" marT="9525" marB="0" anchor="ctr"/>
                </a:tc>
              </a:tr>
              <a:tr h="370840">
                <a:tc>
                  <a:txBody>
                    <a:bodyPr/>
                    <a:lstStyle/>
                    <a:p>
                      <a:pPr algn="l" fontAlgn="b"/>
                      <a:endParaRPr lang="en-CA" sz="2000" b="0" i="0" u="none" strike="noStrike" dirty="0">
                        <a:latin typeface="Arial"/>
                      </a:endParaRPr>
                    </a:p>
                  </a:txBody>
                  <a:tcPr marL="9525" marR="9525" marT="9525" marB="0" anchor="b"/>
                </a:tc>
                <a:tc>
                  <a:txBody>
                    <a:bodyPr/>
                    <a:lstStyle/>
                    <a:p>
                      <a:pPr algn="ctr" fontAlgn="b"/>
                      <a:endParaRPr lang="en-CA" sz="2000" b="0" i="0" u="none" strike="noStrike">
                        <a:latin typeface="Arial"/>
                      </a:endParaRPr>
                    </a:p>
                  </a:txBody>
                  <a:tcPr marL="9525" marR="9525" marT="9525" marB="0" anchor="b"/>
                </a:tc>
              </a:tr>
              <a:tr h="370840">
                <a:tc>
                  <a:txBody>
                    <a:bodyPr/>
                    <a:lstStyle/>
                    <a:p>
                      <a:pPr algn="l" fontAlgn="b"/>
                      <a:r>
                        <a:rPr lang="en-CA" sz="2000" b="0" i="0" u="none" strike="noStrike" dirty="0">
                          <a:latin typeface="Arial"/>
                        </a:rPr>
                        <a:t> Actual Rent </a:t>
                      </a:r>
                    </a:p>
                  </a:txBody>
                  <a:tcPr marL="9525" marR="9525" marT="9525" marB="0" anchor="b"/>
                </a:tc>
                <a:tc>
                  <a:txBody>
                    <a:bodyPr/>
                    <a:lstStyle/>
                    <a:p>
                      <a:pPr algn="ctr" fontAlgn="b"/>
                      <a:r>
                        <a:rPr lang="en-CA" sz="2000" b="0" i="0" u="none" strike="noStrike">
                          <a:latin typeface="Arial"/>
                        </a:rPr>
                        <a:t> $        1,395 </a:t>
                      </a:r>
                    </a:p>
                  </a:txBody>
                  <a:tcPr marL="9525" marR="9525" marT="9525" marB="0" anchor="b"/>
                </a:tc>
              </a:tr>
              <a:tr h="370840">
                <a:tc>
                  <a:txBody>
                    <a:bodyPr/>
                    <a:lstStyle/>
                    <a:p>
                      <a:pPr algn="l" fontAlgn="b"/>
                      <a:endParaRPr lang="en-CA" sz="2000" b="0" i="0" u="none" strike="noStrike" dirty="0">
                        <a:latin typeface="Arial"/>
                      </a:endParaRPr>
                    </a:p>
                  </a:txBody>
                  <a:tcPr marL="9525" marR="9525" marT="9525" marB="0" anchor="b"/>
                </a:tc>
                <a:tc>
                  <a:txBody>
                    <a:bodyPr/>
                    <a:lstStyle/>
                    <a:p>
                      <a:pPr algn="ctr" fontAlgn="b"/>
                      <a:endParaRPr lang="en-CA" sz="2000" b="0" i="0" u="none" strike="noStrike">
                        <a:latin typeface="Arial"/>
                      </a:endParaRPr>
                    </a:p>
                  </a:txBody>
                  <a:tcPr marL="9525" marR="9525" marT="9525" marB="0" anchor="b"/>
                </a:tc>
              </a:tr>
              <a:tr h="370840">
                <a:tc>
                  <a:txBody>
                    <a:bodyPr/>
                    <a:lstStyle/>
                    <a:p>
                      <a:pPr algn="l" fontAlgn="b"/>
                      <a:r>
                        <a:rPr lang="en-CA" sz="2000" b="0" i="0" u="none" strike="noStrike" dirty="0">
                          <a:latin typeface="Arial"/>
                        </a:rPr>
                        <a:t> Mortgage </a:t>
                      </a:r>
                    </a:p>
                  </a:txBody>
                  <a:tcPr marL="9525" marR="9525" marT="9525" marB="0" anchor="b"/>
                </a:tc>
                <a:tc>
                  <a:txBody>
                    <a:bodyPr/>
                    <a:lstStyle/>
                    <a:p>
                      <a:pPr algn="ctr" fontAlgn="b"/>
                      <a:r>
                        <a:rPr lang="en-CA" sz="2000" b="0" i="0" u="none" strike="noStrike" dirty="0">
                          <a:latin typeface="Arial"/>
                        </a:rPr>
                        <a:t> $          472 </a:t>
                      </a:r>
                    </a:p>
                  </a:txBody>
                  <a:tcPr marL="9525" marR="9525" marT="9525" marB="0" anchor="b"/>
                </a:tc>
              </a:tr>
              <a:tr h="370840">
                <a:tc>
                  <a:txBody>
                    <a:bodyPr/>
                    <a:lstStyle/>
                    <a:p>
                      <a:pPr algn="ctr" fontAlgn="b"/>
                      <a:r>
                        <a:rPr lang="en-CA" sz="2000" b="0" i="0" u="none" strike="noStrike">
                          <a:latin typeface="Arial"/>
                        </a:rPr>
                        <a:t>(2.4%, 35 amort)</a:t>
                      </a:r>
                    </a:p>
                  </a:txBody>
                  <a:tcPr marL="9525" marR="9525" marT="9525" marB="0" anchor="b"/>
                </a:tc>
                <a:tc>
                  <a:txBody>
                    <a:bodyPr/>
                    <a:lstStyle/>
                    <a:p>
                      <a:pPr algn="l" fontAlgn="b"/>
                      <a:endParaRPr lang="en-CA" sz="2000" b="0" i="0" u="none" strike="noStrike">
                        <a:latin typeface="Arial"/>
                      </a:endParaRPr>
                    </a:p>
                  </a:txBody>
                  <a:tcPr marL="9525" marR="9525" marT="9525" marB="0" anchor="b"/>
                </a:tc>
              </a:tr>
              <a:tr h="370840">
                <a:tc>
                  <a:txBody>
                    <a:bodyPr/>
                    <a:lstStyle/>
                    <a:p>
                      <a:pPr algn="l" fontAlgn="b"/>
                      <a:r>
                        <a:rPr lang="en-CA" sz="2000" b="0" i="0" u="none" strike="noStrike">
                          <a:latin typeface="Arial"/>
                        </a:rPr>
                        <a:t> Taxes </a:t>
                      </a:r>
                    </a:p>
                  </a:txBody>
                  <a:tcPr marL="9525" marR="9525" marT="9525" marB="0" anchor="b"/>
                </a:tc>
                <a:tc>
                  <a:txBody>
                    <a:bodyPr/>
                    <a:lstStyle/>
                    <a:p>
                      <a:pPr algn="ctr" fontAlgn="b"/>
                      <a:r>
                        <a:rPr lang="en-CA" sz="2000" b="0" i="0" u="none" strike="noStrike">
                          <a:latin typeface="Arial"/>
                        </a:rPr>
                        <a:t> $          167 </a:t>
                      </a:r>
                    </a:p>
                  </a:txBody>
                  <a:tcPr marL="9525" marR="9525" marT="9525" marB="0" anchor="b"/>
                </a:tc>
              </a:tr>
              <a:tr h="370840">
                <a:tc>
                  <a:txBody>
                    <a:bodyPr/>
                    <a:lstStyle/>
                    <a:p>
                      <a:pPr algn="l" fontAlgn="b"/>
                      <a:r>
                        <a:rPr lang="en-CA" sz="2000" b="0" i="0" u="none" strike="noStrike">
                          <a:latin typeface="Arial"/>
                        </a:rPr>
                        <a:t> Insurance </a:t>
                      </a:r>
                    </a:p>
                  </a:txBody>
                  <a:tcPr marL="9525" marR="9525" marT="9525" marB="0" anchor="b"/>
                </a:tc>
                <a:tc>
                  <a:txBody>
                    <a:bodyPr/>
                    <a:lstStyle/>
                    <a:p>
                      <a:pPr algn="ctr" fontAlgn="b"/>
                      <a:r>
                        <a:rPr lang="en-CA" sz="2000" b="0" i="0" u="none" strike="noStrike">
                          <a:latin typeface="Arial"/>
                        </a:rPr>
                        <a:t> $            20 </a:t>
                      </a:r>
                    </a:p>
                  </a:txBody>
                  <a:tcPr marL="9525" marR="9525" marT="9525" marB="0" anchor="b"/>
                </a:tc>
              </a:tr>
              <a:tr h="370840">
                <a:tc>
                  <a:txBody>
                    <a:bodyPr/>
                    <a:lstStyle/>
                    <a:p>
                      <a:pPr algn="l" fontAlgn="b"/>
                      <a:r>
                        <a:rPr lang="en-CA" sz="2000" b="0" i="0" u="none" strike="noStrike" dirty="0">
                          <a:latin typeface="Arial"/>
                        </a:rPr>
                        <a:t> Condo Fee </a:t>
                      </a:r>
                    </a:p>
                  </a:txBody>
                  <a:tcPr marL="9525" marR="9525" marT="9525" marB="0" anchor="b"/>
                </a:tc>
                <a:tc>
                  <a:txBody>
                    <a:bodyPr/>
                    <a:lstStyle/>
                    <a:p>
                      <a:pPr algn="ctr" fontAlgn="b"/>
                      <a:r>
                        <a:rPr lang="en-CA" sz="2000" b="0" i="0" u="none" strike="noStrike" dirty="0">
                          <a:latin typeface="Arial"/>
                        </a:rPr>
                        <a:t> $          319 </a:t>
                      </a:r>
                    </a:p>
                  </a:txBody>
                  <a:tcPr marL="9525" marR="9525" marT="9525" marB="0" anchor="b"/>
                </a:tc>
              </a:tr>
              <a:tr h="370840">
                <a:tc>
                  <a:txBody>
                    <a:bodyPr/>
                    <a:lstStyle/>
                    <a:p>
                      <a:pPr algn="l" fontAlgn="b"/>
                      <a:endParaRPr lang="en-CA" sz="2000" b="0" i="0" u="none" strike="noStrike" dirty="0">
                        <a:latin typeface="Arial"/>
                      </a:endParaRPr>
                    </a:p>
                  </a:txBody>
                  <a:tcPr marL="9525" marR="9525" marT="9525" marB="0" anchor="b"/>
                </a:tc>
                <a:tc>
                  <a:txBody>
                    <a:bodyPr/>
                    <a:lstStyle/>
                    <a:p>
                      <a:pPr algn="ctr" fontAlgn="b"/>
                      <a:endParaRPr lang="en-CA" sz="2000" b="0" i="0" u="none" strike="noStrike" dirty="0">
                        <a:latin typeface="Arial"/>
                      </a:endParaRPr>
                    </a:p>
                  </a:txBody>
                  <a:tcPr marL="9525" marR="9525" marT="9525" marB="0" anchor="b"/>
                </a:tc>
              </a:tr>
              <a:tr h="370840">
                <a:tc>
                  <a:txBody>
                    <a:bodyPr/>
                    <a:lstStyle/>
                    <a:p>
                      <a:pPr algn="l" fontAlgn="b"/>
                      <a:r>
                        <a:rPr lang="en-CA" sz="2000" b="0" i="0" u="none" strike="noStrike" dirty="0">
                          <a:latin typeface="Arial"/>
                        </a:rPr>
                        <a:t> </a:t>
                      </a:r>
                      <a:r>
                        <a:rPr lang="en-CA" sz="2000" b="0" i="0" u="none" strike="noStrike" dirty="0" smtClean="0">
                          <a:latin typeface="Arial"/>
                        </a:rPr>
                        <a:t>Cash flow </a:t>
                      </a:r>
                      <a:endParaRPr lang="en-CA" sz="2000" b="0" i="0" u="none" strike="noStrike" dirty="0">
                        <a:latin typeface="Arial"/>
                      </a:endParaRPr>
                    </a:p>
                  </a:txBody>
                  <a:tcPr marL="9525" marR="9525" marT="9525" marB="0" anchor="b"/>
                </a:tc>
                <a:tc>
                  <a:txBody>
                    <a:bodyPr/>
                    <a:lstStyle/>
                    <a:p>
                      <a:pPr algn="ctr" fontAlgn="b"/>
                      <a:r>
                        <a:rPr lang="en-CA" sz="2000" b="0" i="0" u="none" strike="noStrike" dirty="0">
                          <a:latin typeface="Arial"/>
                        </a:rPr>
                        <a:t> $          417 </a:t>
                      </a:r>
                    </a:p>
                  </a:txBody>
                  <a:tcPr marL="9525" marR="9525" marT="9525" marB="0" anchor="b"/>
                </a:tc>
              </a:tr>
            </a:tbl>
          </a:graphicData>
        </a:graphic>
      </p:graphicFrame>
      <p:pic>
        <p:nvPicPr>
          <p:cNvPr id="5" name="Picture 4" descr="oval.png"/>
          <p:cNvPicPr>
            <a:picLocks noChangeAspect="1"/>
          </p:cNvPicPr>
          <p:nvPr/>
        </p:nvPicPr>
        <p:blipFill>
          <a:blip r:embed="rId4" cstate="print"/>
          <a:stretch>
            <a:fillRect/>
          </a:stretch>
        </p:blipFill>
        <p:spPr>
          <a:xfrm>
            <a:off x="4191000" y="5181600"/>
            <a:ext cx="4724400" cy="947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Mohawk Student Rental</a:t>
            </a:r>
            <a:endParaRPr lang="en-CA" dirty="0"/>
          </a:p>
        </p:txBody>
      </p:sp>
      <p:pic>
        <p:nvPicPr>
          <p:cNvPr id="5" name="Content Placeholder 4" descr="Mohawk Student Rental.jpg"/>
          <p:cNvPicPr>
            <a:picLocks noGrp="1" noChangeAspect="1"/>
          </p:cNvPicPr>
          <p:nvPr>
            <p:ph sz="half" idx="1"/>
          </p:nvPr>
        </p:nvPicPr>
        <p:blipFill>
          <a:blip r:embed="rId3" cstate="print"/>
          <a:stretch>
            <a:fillRect/>
          </a:stretch>
        </p:blipFill>
        <p:spPr>
          <a:xfrm>
            <a:off x="457200" y="2507853"/>
            <a:ext cx="4038600" cy="3155156"/>
          </a:xfrm>
        </p:spPr>
      </p:pic>
      <p:graphicFrame>
        <p:nvGraphicFramePr>
          <p:cNvPr id="6" name="Content Placeholder 5"/>
          <p:cNvGraphicFramePr>
            <a:graphicFrameLocks noGrp="1"/>
          </p:cNvGraphicFramePr>
          <p:nvPr>
            <p:ph sz="half" idx="2"/>
          </p:nvPr>
        </p:nvGraphicFramePr>
        <p:xfrm>
          <a:off x="4648200" y="1773238"/>
          <a:ext cx="4038600" cy="4079240"/>
        </p:xfrm>
        <a:graphic>
          <a:graphicData uri="http://schemas.openxmlformats.org/drawingml/2006/table">
            <a:tbl>
              <a:tblPr firstRow="1" bandRow="1">
                <a:tableStyleId>{5C22544A-7EE6-4342-B048-85BDC9FD1C3A}</a:tableStyleId>
              </a:tblPr>
              <a:tblGrid>
                <a:gridCol w="2019300"/>
                <a:gridCol w="2019300"/>
              </a:tblGrid>
              <a:tr h="370840">
                <a:tc>
                  <a:txBody>
                    <a:bodyPr/>
                    <a:lstStyle/>
                    <a:p>
                      <a:pPr algn="l" fontAlgn="ctr"/>
                      <a:r>
                        <a:rPr lang="en-CA" sz="2000" u="none" strike="noStrike" dirty="0">
                          <a:latin typeface="Arial" pitchFamily="34" charset="0"/>
                          <a:cs typeface="Arial" pitchFamily="34" charset="0"/>
                        </a:rPr>
                        <a:t> Total Price </a:t>
                      </a:r>
                      <a:endParaRPr lang="en-CA" sz="2000" b="0" i="0" u="none" strike="noStrike" dirty="0">
                        <a:latin typeface="Arial" pitchFamily="34" charset="0"/>
                        <a:cs typeface="Arial" pitchFamily="34" charset="0"/>
                      </a:endParaRPr>
                    </a:p>
                  </a:txBody>
                  <a:tcPr marL="9525" marR="9525" marT="9525" marB="0" anchor="ctr"/>
                </a:tc>
                <a:tc>
                  <a:txBody>
                    <a:bodyPr/>
                    <a:lstStyle/>
                    <a:p>
                      <a:pPr algn="ctr" fontAlgn="ctr"/>
                      <a:r>
                        <a:rPr lang="en-CA" sz="2000" u="none" strike="noStrike" dirty="0">
                          <a:latin typeface="Arial" pitchFamily="34" charset="0"/>
                          <a:cs typeface="Arial" pitchFamily="34" charset="0"/>
                        </a:rPr>
                        <a:t> $220,000 </a:t>
                      </a:r>
                      <a:endParaRPr lang="en-CA" sz="2000" b="0" i="0" u="none" strike="noStrike" dirty="0">
                        <a:latin typeface="Arial" pitchFamily="34" charset="0"/>
                        <a:cs typeface="Arial" pitchFamily="34" charset="0"/>
                      </a:endParaRPr>
                    </a:p>
                  </a:txBody>
                  <a:tcPr marL="9525" marR="9525" marT="9525" marB="0" anchor="ctr"/>
                </a:tc>
              </a:tr>
              <a:tr h="370840">
                <a:tc>
                  <a:txBody>
                    <a:bodyPr/>
                    <a:lstStyle/>
                    <a:p>
                      <a:pPr algn="l" fontAlgn="b"/>
                      <a:endParaRPr lang="en-CA" sz="2000" b="0" i="0" u="none" strike="noStrike">
                        <a:latin typeface="Arial" pitchFamily="34" charset="0"/>
                        <a:cs typeface="Arial" pitchFamily="34" charset="0"/>
                      </a:endParaRPr>
                    </a:p>
                  </a:txBody>
                  <a:tcPr marL="9525" marR="9525" marT="9525" marB="0" anchor="b"/>
                </a:tc>
                <a:tc>
                  <a:txBody>
                    <a:bodyPr/>
                    <a:lstStyle/>
                    <a:p>
                      <a:pPr algn="ctr" fontAlgn="b"/>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r>
                        <a:rPr lang="en-CA" sz="2000" u="none" strike="noStrike" dirty="0">
                          <a:latin typeface="Arial" pitchFamily="34" charset="0"/>
                          <a:cs typeface="Arial" pitchFamily="34" charset="0"/>
                        </a:rPr>
                        <a:t> Actual Rent </a:t>
                      </a:r>
                      <a:endParaRPr lang="en-CA" sz="2000" b="0" i="0" u="none" strike="noStrike" dirty="0">
                        <a:latin typeface="Arial" pitchFamily="34" charset="0"/>
                        <a:cs typeface="Arial" pitchFamily="34" charset="0"/>
                      </a:endParaRPr>
                    </a:p>
                  </a:txBody>
                  <a:tcPr marL="9525" marR="9525" marT="9525" marB="0" anchor="b"/>
                </a:tc>
                <a:tc>
                  <a:txBody>
                    <a:bodyPr/>
                    <a:lstStyle/>
                    <a:p>
                      <a:pPr algn="ctr" fontAlgn="b"/>
                      <a:r>
                        <a:rPr lang="en-CA" sz="2000" u="none" strike="noStrike">
                          <a:latin typeface="Arial" pitchFamily="34" charset="0"/>
                          <a:cs typeface="Arial" pitchFamily="34" charset="0"/>
                        </a:rPr>
                        <a:t> $    2,260 </a:t>
                      </a:r>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endParaRPr lang="en-CA" sz="2000" b="0" i="0" u="none" strike="noStrike">
                        <a:latin typeface="Arial" pitchFamily="34" charset="0"/>
                        <a:cs typeface="Arial" pitchFamily="34" charset="0"/>
                      </a:endParaRPr>
                    </a:p>
                  </a:txBody>
                  <a:tcPr marL="9525" marR="9525" marT="9525" marB="0" anchor="b"/>
                </a:tc>
                <a:tc>
                  <a:txBody>
                    <a:bodyPr/>
                    <a:lstStyle/>
                    <a:p>
                      <a:pPr algn="ctr" fontAlgn="b"/>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r>
                        <a:rPr lang="en-CA" sz="2000" u="none" strike="noStrike">
                          <a:latin typeface="Arial" pitchFamily="34" charset="0"/>
                          <a:cs typeface="Arial" pitchFamily="34" charset="0"/>
                        </a:rPr>
                        <a:t> Mortgage </a:t>
                      </a:r>
                      <a:endParaRPr lang="en-CA" sz="2000" b="0" i="0" u="none" strike="noStrike">
                        <a:latin typeface="Arial" pitchFamily="34" charset="0"/>
                        <a:cs typeface="Arial" pitchFamily="34" charset="0"/>
                      </a:endParaRPr>
                    </a:p>
                  </a:txBody>
                  <a:tcPr marL="9525" marR="9525" marT="9525" marB="0" anchor="b"/>
                </a:tc>
                <a:tc>
                  <a:txBody>
                    <a:bodyPr/>
                    <a:lstStyle/>
                    <a:p>
                      <a:pPr algn="ctr" fontAlgn="b"/>
                      <a:r>
                        <a:rPr lang="en-CA" sz="2000" u="none" strike="noStrike">
                          <a:latin typeface="Arial" pitchFamily="34" charset="0"/>
                          <a:cs typeface="Arial" pitchFamily="34" charset="0"/>
                        </a:rPr>
                        <a:t> $      631 </a:t>
                      </a:r>
                      <a:endParaRPr lang="en-CA" sz="2000" b="0" i="0" u="none" strike="noStrike">
                        <a:latin typeface="Arial" pitchFamily="34" charset="0"/>
                        <a:cs typeface="Arial" pitchFamily="34" charset="0"/>
                      </a:endParaRPr>
                    </a:p>
                  </a:txBody>
                  <a:tcPr marL="9525" marR="9525" marT="9525" marB="0" anchor="b"/>
                </a:tc>
              </a:tr>
              <a:tr h="370840">
                <a:tc>
                  <a:txBody>
                    <a:bodyPr/>
                    <a:lstStyle/>
                    <a:p>
                      <a:pPr algn="ctr" fontAlgn="b"/>
                      <a:r>
                        <a:rPr lang="en-CA" sz="2000" u="none" strike="noStrike">
                          <a:latin typeface="Arial" pitchFamily="34" charset="0"/>
                          <a:cs typeface="Arial" pitchFamily="34" charset="0"/>
                        </a:rPr>
                        <a:t>(2.4%, 35 amort)</a:t>
                      </a:r>
                      <a:endParaRPr lang="en-CA" sz="2000" b="0" i="0" u="none" strike="noStrike">
                        <a:latin typeface="Arial" pitchFamily="34" charset="0"/>
                        <a:cs typeface="Arial" pitchFamily="34" charset="0"/>
                      </a:endParaRPr>
                    </a:p>
                  </a:txBody>
                  <a:tcPr marL="9525" marR="9525" marT="9525" marB="0" anchor="b"/>
                </a:tc>
                <a:tc>
                  <a:txBody>
                    <a:bodyPr/>
                    <a:lstStyle/>
                    <a:p>
                      <a:pPr algn="l" fontAlgn="b"/>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r>
                        <a:rPr lang="en-CA" sz="2000" u="none" strike="noStrike">
                          <a:latin typeface="Arial" pitchFamily="34" charset="0"/>
                          <a:cs typeface="Arial" pitchFamily="34" charset="0"/>
                        </a:rPr>
                        <a:t> Taxes </a:t>
                      </a:r>
                      <a:endParaRPr lang="en-CA" sz="2000" b="0" i="0" u="none" strike="noStrike">
                        <a:latin typeface="Arial" pitchFamily="34" charset="0"/>
                        <a:cs typeface="Arial" pitchFamily="34" charset="0"/>
                      </a:endParaRPr>
                    </a:p>
                  </a:txBody>
                  <a:tcPr marL="9525" marR="9525" marT="9525" marB="0" anchor="b"/>
                </a:tc>
                <a:tc>
                  <a:txBody>
                    <a:bodyPr/>
                    <a:lstStyle/>
                    <a:p>
                      <a:pPr algn="ctr" fontAlgn="b"/>
                      <a:r>
                        <a:rPr lang="en-CA" sz="2000" u="none" strike="noStrike">
                          <a:latin typeface="Arial" pitchFamily="34" charset="0"/>
                          <a:cs typeface="Arial" pitchFamily="34" charset="0"/>
                        </a:rPr>
                        <a:t> $      228 </a:t>
                      </a:r>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r>
                        <a:rPr lang="en-CA" sz="2000" u="none" strike="noStrike">
                          <a:latin typeface="Arial" pitchFamily="34" charset="0"/>
                          <a:cs typeface="Arial" pitchFamily="34" charset="0"/>
                        </a:rPr>
                        <a:t> Insurance </a:t>
                      </a:r>
                      <a:endParaRPr lang="en-CA" sz="2000" b="0" i="0" u="none" strike="noStrike">
                        <a:latin typeface="Arial" pitchFamily="34" charset="0"/>
                        <a:cs typeface="Arial" pitchFamily="34" charset="0"/>
                      </a:endParaRPr>
                    </a:p>
                  </a:txBody>
                  <a:tcPr marL="9525" marR="9525" marT="9525" marB="0" anchor="b"/>
                </a:tc>
                <a:tc>
                  <a:txBody>
                    <a:bodyPr/>
                    <a:lstStyle/>
                    <a:p>
                      <a:pPr algn="ctr" fontAlgn="b"/>
                      <a:r>
                        <a:rPr lang="en-CA" sz="2000" u="none" strike="noStrike">
                          <a:latin typeface="Arial" pitchFamily="34" charset="0"/>
                          <a:cs typeface="Arial" pitchFamily="34" charset="0"/>
                        </a:rPr>
                        <a:t> $      100 </a:t>
                      </a:r>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r>
                        <a:rPr lang="en-CA" sz="2000" u="none" strike="noStrike" dirty="0">
                          <a:latin typeface="Arial" pitchFamily="34" charset="0"/>
                          <a:cs typeface="Arial" pitchFamily="34" charset="0"/>
                        </a:rPr>
                        <a:t> Utilities </a:t>
                      </a:r>
                      <a:endParaRPr lang="en-CA" sz="2000" b="0" i="0" u="none" strike="noStrike" dirty="0">
                        <a:latin typeface="Arial" pitchFamily="34" charset="0"/>
                        <a:cs typeface="Arial" pitchFamily="34" charset="0"/>
                      </a:endParaRPr>
                    </a:p>
                  </a:txBody>
                  <a:tcPr marL="9525" marR="9525" marT="9525" marB="0" anchor="b"/>
                </a:tc>
                <a:tc>
                  <a:txBody>
                    <a:bodyPr/>
                    <a:lstStyle/>
                    <a:p>
                      <a:pPr algn="ctr" fontAlgn="b"/>
                      <a:r>
                        <a:rPr lang="en-CA" sz="2000" u="none" strike="noStrike" dirty="0">
                          <a:latin typeface="Arial" pitchFamily="34" charset="0"/>
                          <a:cs typeface="Arial" pitchFamily="34" charset="0"/>
                        </a:rPr>
                        <a:t> $      300 </a:t>
                      </a:r>
                      <a:endParaRPr lang="en-CA" sz="2000" b="0" i="0" u="none" strike="noStrike" dirty="0">
                        <a:latin typeface="Arial" pitchFamily="34" charset="0"/>
                        <a:cs typeface="Arial" pitchFamily="34" charset="0"/>
                      </a:endParaRPr>
                    </a:p>
                  </a:txBody>
                  <a:tcPr marL="9525" marR="9525" marT="9525" marB="0" anchor="b"/>
                </a:tc>
              </a:tr>
              <a:tr h="370840">
                <a:tc>
                  <a:txBody>
                    <a:bodyPr/>
                    <a:lstStyle/>
                    <a:p>
                      <a:pPr algn="l" fontAlgn="b"/>
                      <a:endParaRPr lang="en-CA" sz="2000" b="0" i="0" u="none" strike="noStrike" dirty="0">
                        <a:latin typeface="Arial" pitchFamily="34" charset="0"/>
                        <a:cs typeface="Arial" pitchFamily="34" charset="0"/>
                      </a:endParaRPr>
                    </a:p>
                  </a:txBody>
                  <a:tcPr marL="9525" marR="9525" marT="9525" marB="0" anchor="b"/>
                </a:tc>
                <a:tc>
                  <a:txBody>
                    <a:bodyPr/>
                    <a:lstStyle/>
                    <a:p>
                      <a:pPr algn="ctr" fontAlgn="b"/>
                      <a:endParaRPr lang="en-CA" sz="2000" b="0" i="0" u="none" strike="noStrike" dirty="0">
                        <a:latin typeface="Arial" pitchFamily="34" charset="0"/>
                        <a:cs typeface="Arial" pitchFamily="34" charset="0"/>
                      </a:endParaRPr>
                    </a:p>
                  </a:txBody>
                  <a:tcPr marL="9525" marR="9525" marT="9525" marB="0" anchor="b"/>
                </a:tc>
              </a:tr>
              <a:tr h="370840">
                <a:tc>
                  <a:txBody>
                    <a:bodyPr/>
                    <a:lstStyle/>
                    <a:p>
                      <a:pPr algn="l" fontAlgn="b"/>
                      <a:r>
                        <a:rPr lang="en-CA" sz="2000" u="none" strike="noStrike" dirty="0">
                          <a:latin typeface="Arial" pitchFamily="34" charset="0"/>
                          <a:cs typeface="Arial" pitchFamily="34" charset="0"/>
                        </a:rPr>
                        <a:t> </a:t>
                      </a:r>
                      <a:r>
                        <a:rPr lang="en-CA" sz="2000" u="none" strike="noStrike" dirty="0" smtClean="0">
                          <a:latin typeface="Arial" pitchFamily="34" charset="0"/>
                          <a:cs typeface="Arial" pitchFamily="34" charset="0"/>
                        </a:rPr>
                        <a:t>Cash flow </a:t>
                      </a:r>
                      <a:endParaRPr lang="en-CA" sz="2000" b="0" i="0" u="none" strike="noStrike" dirty="0">
                        <a:latin typeface="Arial" pitchFamily="34" charset="0"/>
                        <a:cs typeface="Arial" pitchFamily="34" charset="0"/>
                      </a:endParaRPr>
                    </a:p>
                  </a:txBody>
                  <a:tcPr marL="9525" marR="9525" marT="9525" marB="0" anchor="b"/>
                </a:tc>
                <a:tc>
                  <a:txBody>
                    <a:bodyPr/>
                    <a:lstStyle/>
                    <a:p>
                      <a:pPr algn="ctr" fontAlgn="b"/>
                      <a:r>
                        <a:rPr lang="en-CA" sz="2000" u="none" strike="noStrike" dirty="0">
                          <a:latin typeface="Arial" pitchFamily="34" charset="0"/>
                          <a:cs typeface="Arial" pitchFamily="34" charset="0"/>
                        </a:rPr>
                        <a:t> $    1,002 </a:t>
                      </a:r>
                      <a:endParaRPr lang="en-CA" sz="2000" b="0" i="0" u="none" strike="noStrike" dirty="0">
                        <a:latin typeface="Arial" pitchFamily="34" charset="0"/>
                        <a:cs typeface="Arial" pitchFamily="34" charset="0"/>
                      </a:endParaRPr>
                    </a:p>
                  </a:txBody>
                  <a:tcPr marL="9525" marR="9525" marT="9525" marB="0" anchor="b"/>
                </a:tc>
              </a:tr>
            </a:tbl>
          </a:graphicData>
        </a:graphic>
      </p:graphicFrame>
      <p:pic>
        <p:nvPicPr>
          <p:cNvPr id="7" name="Picture 6" descr="oval.png"/>
          <p:cNvPicPr>
            <a:picLocks noChangeAspect="1"/>
          </p:cNvPicPr>
          <p:nvPr/>
        </p:nvPicPr>
        <p:blipFill>
          <a:blip r:embed="rId4" cstate="print"/>
          <a:stretch>
            <a:fillRect/>
          </a:stretch>
        </p:blipFill>
        <p:spPr>
          <a:xfrm>
            <a:off x="4191000" y="5181600"/>
            <a:ext cx="4724400" cy="947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a:t>
            </a:r>
            <a:r>
              <a:rPr lang="en-US" dirty="0" err="1" smtClean="0"/>
              <a:t>Mtn</a:t>
            </a:r>
            <a:r>
              <a:rPr lang="en-US" dirty="0" smtClean="0"/>
              <a:t> Small Multi – 4Plex</a:t>
            </a:r>
            <a:endParaRPr lang="en-CA" dirty="0"/>
          </a:p>
        </p:txBody>
      </p:sp>
      <p:pic>
        <p:nvPicPr>
          <p:cNvPr id="5" name="Content Placeholder 4" descr="Mountain Multi Family.jpg"/>
          <p:cNvPicPr>
            <a:picLocks noGrp="1" noChangeAspect="1"/>
          </p:cNvPicPr>
          <p:nvPr>
            <p:ph sz="half" idx="1"/>
          </p:nvPr>
        </p:nvPicPr>
        <p:blipFill>
          <a:blip r:embed="rId3" cstate="print"/>
          <a:stretch>
            <a:fillRect/>
          </a:stretch>
        </p:blipFill>
        <p:spPr>
          <a:xfrm>
            <a:off x="270764" y="2362200"/>
            <a:ext cx="4194048" cy="3276600"/>
          </a:xfrm>
        </p:spPr>
      </p:pic>
      <p:graphicFrame>
        <p:nvGraphicFramePr>
          <p:cNvPr id="6" name="Content Placeholder 5"/>
          <p:cNvGraphicFramePr>
            <a:graphicFrameLocks noGrp="1"/>
          </p:cNvGraphicFramePr>
          <p:nvPr>
            <p:ph sz="half" idx="2"/>
          </p:nvPr>
        </p:nvGraphicFramePr>
        <p:xfrm>
          <a:off x="4648200" y="1773238"/>
          <a:ext cx="4038600" cy="4079240"/>
        </p:xfrm>
        <a:graphic>
          <a:graphicData uri="http://schemas.openxmlformats.org/drawingml/2006/table">
            <a:tbl>
              <a:tblPr firstRow="1" bandRow="1">
                <a:tableStyleId>{5C22544A-7EE6-4342-B048-85BDC9FD1C3A}</a:tableStyleId>
              </a:tblPr>
              <a:tblGrid>
                <a:gridCol w="2019300"/>
                <a:gridCol w="2019300"/>
              </a:tblGrid>
              <a:tr h="370840">
                <a:tc>
                  <a:txBody>
                    <a:bodyPr/>
                    <a:lstStyle/>
                    <a:p>
                      <a:pPr algn="l" fontAlgn="ctr"/>
                      <a:r>
                        <a:rPr lang="en-CA" sz="2000" b="0" i="0" u="none" strike="noStrike" dirty="0">
                          <a:latin typeface="Arial"/>
                        </a:rPr>
                        <a:t> Total Price </a:t>
                      </a:r>
                    </a:p>
                  </a:txBody>
                  <a:tcPr marL="9525" marR="9525" marT="9525" marB="0" anchor="ctr"/>
                </a:tc>
                <a:tc>
                  <a:txBody>
                    <a:bodyPr/>
                    <a:lstStyle/>
                    <a:p>
                      <a:pPr algn="ctr" fontAlgn="ctr"/>
                      <a:r>
                        <a:rPr lang="en-CA" sz="2000" b="0" i="0" u="none" strike="noStrike" dirty="0">
                          <a:latin typeface="Arial"/>
                        </a:rPr>
                        <a:t> $305,000 </a:t>
                      </a:r>
                    </a:p>
                  </a:txBody>
                  <a:tcPr marL="9525" marR="9525" marT="9525" marB="0" anchor="ctr"/>
                </a:tc>
              </a:tr>
              <a:tr h="370840">
                <a:tc>
                  <a:txBody>
                    <a:bodyPr/>
                    <a:lstStyle/>
                    <a:p>
                      <a:pPr algn="l" fontAlgn="b"/>
                      <a:endParaRPr lang="en-CA" sz="2000" b="0" i="0" u="none" strike="noStrike" dirty="0">
                        <a:latin typeface="Arial"/>
                      </a:endParaRPr>
                    </a:p>
                  </a:txBody>
                  <a:tcPr marL="9525" marR="9525" marT="9525" marB="0" anchor="b"/>
                </a:tc>
                <a:tc>
                  <a:txBody>
                    <a:bodyPr/>
                    <a:lstStyle/>
                    <a:p>
                      <a:pPr algn="ctr" fontAlgn="b"/>
                      <a:endParaRPr lang="en-CA" sz="2000" b="0" i="0" u="none" strike="noStrike">
                        <a:latin typeface="Arial"/>
                      </a:endParaRPr>
                    </a:p>
                  </a:txBody>
                  <a:tcPr marL="9525" marR="9525" marT="9525" marB="0" anchor="b"/>
                </a:tc>
              </a:tr>
              <a:tr h="370840">
                <a:tc>
                  <a:txBody>
                    <a:bodyPr/>
                    <a:lstStyle/>
                    <a:p>
                      <a:pPr algn="l" fontAlgn="b"/>
                      <a:r>
                        <a:rPr lang="en-CA" sz="2000" b="0" i="0" u="none" strike="noStrike" dirty="0">
                          <a:latin typeface="Arial"/>
                        </a:rPr>
                        <a:t> Actual Rent </a:t>
                      </a:r>
                    </a:p>
                  </a:txBody>
                  <a:tcPr marL="9525" marR="9525" marT="9525" marB="0" anchor="b"/>
                </a:tc>
                <a:tc>
                  <a:txBody>
                    <a:bodyPr/>
                    <a:lstStyle/>
                    <a:p>
                      <a:pPr algn="ctr" fontAlgn="b"/>
                      <a:r>
                        <a:rPr lang="en-CA" sz="2000" b="0" i="0" u="none" strike="noStrike">
                          <a:latin typeface="Arial"/>
                        </a:rPr>
                        <a:t> $    2,640 </a:t>
                      </a:r>
                    </a:p>
                  </a:txBody>
                  <a:tcPr marL="9525" marR="9525" marT="9525" marB="0" anchor="b"/>
                </a:tc>
              </a:tr>
              <a:tr h="370840">
                <a:tc>
                  <a:txBody>
                    <a:bodyPr/>
                    <a:lstStyle/>
                    <a:p>
                      <a:pPr algn="l" fontAlgn="b"/>
                      <a:endParaRPr lang="en-CA" sz="2000" b="0" i="0" u="none" strike="noStrike" dirty="0">
                        <a:latin typeface="Arial"/>
                      </a:endParaRPr>
                    </a:p>
                  </a:txBody>
                  <a:tcPr marL="9525" marR="9525" marT="9525" marB="0" anchor="b"/>
                </a:tc>
                <a:tc>
                  <a:txBody>
                    <a:bodyPr/>
                    <a:lstStyle/>
                    <a:p>
                      <a:pPr algn="ctr" fontAlgn="b"/>
                      <a:endParaRPr lang="en-CA" sz="2000" b="0" i="0" u="none" strike="noStrike">
                        <a:latin typeface="Arial"/>
                      </a:endParaRPr>
                    </a:p>
                  </a:txBody>
                  <a:tcPr marL="9525" marR="9525" marT="9525" marB="0" anchor="b"/>
                </a:tc>
              </a:tr>
              <a:tr h="370840">
                <a:tc>
                  <a:txBody>
                    <a:bodyPr/>
                    <a:lstStyle/>
                    <a:p>
                      <a:pPr algn="l" fontAlgn="b"/>
                      <a:r>
                        <a:rPr lang="en-CA" sz="2000" b="0" i="0" u="none" strike="noStrike" dirty="0">
                          <a:latin typeface="Arial"/>
                        </a:rPr>
                        <a:t> Mortgage </a:t>
                      </a:r>
                    </a:p>
                  </a:txBody>
                  <a:tcPr marL="9525" marR="9525" marT="9525" marB="0" anchor="b"/>
                </a:tc>
                <a:tc>
                  <a:txBody>
                    <a:bodyPr/>
                    <a:lstStyle/>
                    <a:p>
                      <a:pPr algn="ctr" fontAlgn="b"/>
                      <a:r>
                        <a:rPr lang="en-CA" sz="2000" b="0" i="0" u="none" strike="noStrike">
                          <a:latin typeface="Arial"/>
                        </a:rPr>
                        <a:t> $      871 </a:t>
                      </a:r>
                    </a:p>
                  </a:txBody>
                  <a:tcPr marL="9525" marR="9525" marT="9525" marB="0" anchor="b"/>
                </a:tc>
              </a:tr>
              <a:tr h="370840">
                <a:tc>
                  <a:txBody>
                    <a:bodyPr/>
                    <a:lstStyle/>
                    <a:p>
                      <a:pPr algn="ctr" fontAlgn="b"/>
                      <a:r>
                        <a:rPr lang="en-CA" sz="2000" b="0" i="0" u="none" strike="noStrike" dirty="0">
                          <a:latin typeface="Arial"/>
                        </a:rPr>
                        <a:t>(2.4%, 35 </a:t>
                      </a:r>
                      <a:r>
                        <a:rPr lang="en-CA" sz="2000" b="0" i="0" u="none" strike="noStrike" dirty="0" err="1">
                          <a:latin typeface="Arial"/>
                        </a:rPr>
                        <a:t>amort</a:t>
                      </a:r>
                      <a:r>
                        <a:rPr lang="en-CA" sz="2000" b="0" i="0" u="none" strike="noStrike" dirty="0">
                          <a:latin typeface="Arial"/>
                        </a:rPr>
                        <a:t>)</a:t>
                      </a:r>
                    </a:p>
                  </a:txBody>
                  <a:tcPr marL="9525" marR="9525" marT="9525" marB="0" anchor="b"/>
                </a:tc>
                <a:tc>
                  <a:txBody>
                    <a:bodyPr/>
                    <a:lstStyle/>
                    <a:p>
                      <a:pPr algn="l" fontAlgn="b"/>
                      <a:endParaRPr lang="en-CA" sz="2000" b="0" i="0" u="none" strike="noStrike">
                        <a:latin typeface="Arial"/>
                      </a:endParaRPr>
                    </a:p>
                  </a:txBody>
                  <a:tcPr marL="9525" marR="9525" marT="9525" marB="0" anchor="b"/>
                </a:tc>
              </a:tr>
              <a:tr h="370840">
                <a:tc>
                  <a:txBody>
                    <a:bodyPr/>
                    <a:lstStyle/>
                    <a:p>
                      <a:pPr algn="l" fontAlgn="b"/>
                      <a:r>
                        <a:rPr lang="en-CA" sz="2000" b="0" i="0" u="none" strike="noStrike" dirty="0">
                          <a:latin typeface="Arial"/>
                        </a:rPr>
                        <a:t> Taxes </a:t>
                      </a:r>
                    </a:p>
                  </a:txBody>
                  <a:tcPr marL="9525" marR="9525" marT="9525" marB="0" anchor="b"/>
                </a:tc>
                <a:tc>
                  <a:txBody>
                    <a:bodyPr/>
                    <a:lstStyle/>
                    <a:p>
                      <a:pPr algn="ctr" fontAlgn="b"/>
                      <a:r>
                        <a:rPr lang="en-CA" sz="2000" b="0" i="0" u="none" strike="noStrike">
                          <a:latin typeface="Arial"/>
                        </a:rPr>
                        <a:t> $      276 </a:t>
                      </a:r>
                    </a:p>
                  </a:txBody>
                  <a:tcPr marL="9525" marR="9525" marT="9525" marB="0" anchor="b"/>
                </a:tc>
              </a:tr>
              <a:tr h="370840">
                <a:tc>
                  <a:txBody>
                    <a:bodyPr/>
                    <a:lstStyle/>
                    <a:p>
                      <a:pPr algn="l" fontAlgn="b"/>
                      <a:r>
                        <a:rPr lang="en-CA" sz="2000" b="0" i="0" u="none" strike="noStrike" dirty="0">
                          <a:latin typeface="Arial"/>
                        </a:rPr>
                        <a:t> Insurance </a:t>
                      </a:r>
                    </a:p>
                  </a:txBody>
                  <a:tcPr marL="9525" marR="9525" marT="9525" marB="0" anchor="b"/>
                </a:tc>
                <a:tc>
                  <a:txBody>
                    <a:bodyPr/>
                    <a:lstStyle/>
                    <a:p>
                      <a:pPr algn="ctr" fontAlgn="b"/>
                      <a:r>
                        <a:rPr lang="en-CA" sz="2000" b="0" i="0" u="none" strike="noStrike">
                          <a:latin typeface="Arial"/>
                        </a:rPr>
                        <a:t> $        74 </a:t>
                      </a:r>
                    </a:p>
                  </a:txBody>
                  <a:tcPr marL="9525" marR="9525" marT="9525" marB="0" anchor="b"/>
                </a:tc>
              </a:tr>
              <a:tr h="370840">
                <a:tc>
                  <a:txBody>
                    <a:bodyPr/>
                    <a:lstStyle/>
                    <a:p>
                      <a:pPr algn="l" fontAlgn="b"/>
                      <a:r>
                        <a:rPr lang="en-CA" sz="2000" b="0" i="0" u="none" strike="noStrike" dirty="0">
                          <a:latin typeface="Arial"/>
                        </a:rPr>
                        <a:t> Utilities </a:t>
                      </a:r>
                    </a:p>
                  </a:txBody>
                  <a:tcPr marL="9525" marR="9525" marT="9525" marB="0" anchor="b"/>
                </a:tc>
                <a:tc>
                  <a:txBody>
                    <a:bodyPr/>
                    <a:lstStyle/>
                    <a:p>
                      <a:pPr algn="ctr" fontAlgn="b"/>
                      <a:r>
                        <a:rPr lang="en-CA" sz="2000" b="0" i="0" u="none" strike="noStrike" dirty="0">
                          <a:latin typeface="Arial"/>
                        </a:rPr>
                        <a:t> $      267 </a:t>
                      </a:r>
                    </a:p>
                  </a:txBody>
                  <a:tcPr marL="9525" marR="9525" marT="9525" marB="0" anchor="b"/>
                </a:tc>
              </a:tr>
              <a:tr h="370840">
                <a:tc>
                  <a:txBody>
                    <a:bodyPr/>
                    <a:lstStyle/>
                    <a:p>
                      <a:pPr algn="l" fontAlgn="b"/>
                      <a:endParaRPr lang="en-CA" sz="2000" b="0" i="0" u="none" strike="noStrike" dirty="0">
                        <a:latin typeface="Arial"/>
                      </a:endParaRPr>
                    </a:p>
                  </a:txBody>
                  <a:tcPr marL="9525" marR="9525" marT="9525" marB="0" anchor="b"/>
                </a:tc>
                <a:tc>
                  <a:txBody>
                    <a:bodyPr/>
                    <a:lstStyle/>
                    <a:p>
                      <a:pPr algn="ctr" fontAlgn="b"/>
                      <a:endParaRPr lang="en-CA" sz="2000" b="0" i="0" u="none" strike="noStrike" dirty="0">
                        <a:latin typeface="Arial"/>
                      </a:endParaRPr>
                    </a:p>
                  </a:txBody>
                  <a:tcPr marL="9525" marR="9525" marT="9525" marB="0" anchor="b"/>
                </a:tc>
              </a:tr>
              <a:tr h="370840">
                <a:tc>
                  <a:txBody>
                    <a:bodyPr/>
                    <a:lstStyle/>
                    <a:p>
                      <a:pPr algn="l" fontAlgn="b"/>
                      <a:r>
                        <a:rPr lang="en-CA" sz="2000" b="0" i="0" u="none" strike="noStrike" dirty="0">
                          <a:latin typeface="Arial"/>
                        </a:rPr>
                        <a:t> </a:t>
                      </a:r>
                      <a:r>
                        <a:rPr lang="en-CA" sz="2000" b="0" i="0" u="none" strike="noStrike" dirty="0" smtClean="0">
                          <a:latin typeface="Arial"/>
                        </a:rPr>
                        <a:t>Cash flow </a:t>
                      </a:r>
                      <a:endParaRPr lang="en-CA" sz="2000" b="0" i="0" u="none" strike="noStrike" dirty="0">
                        <a:latin typeface="Arial"/>
                      </a:endParaRPr>
                    </a:p>
                  </a:txBody>
                  <a:tcPr marL="9525" marR="9525" marT="9525" marB="0" anchor="b"/>
                </a:tc>
                <a:tc>
                  <a:txBody>
                    <a:bodyPr/>
                    <a:lstStyle/>
                    <a:p>
                      <a:pPr algn="ctr" fontAlgn="b"/>
                      <a:r>
                        <a:rPr lang="en-CA" sz="2000" b="0" i="0" u="none" strike="noStrike" dirty="0">
                          <a:latin typeface="Arial"/>
                        </a:rPr>
                        <a:t> $    1,152 </a:t>
                      </a:r>
                    </a:p>
                  </a:txBody>
                  <a:tcPr marL="9525" marR="9525" marT="9525" marB="0" anchor="b"/>
                </a:tc>
              </a:tr>
            </a:tbl>
          </a:graphicData>
        </a:graphic>
      </p:graphicFrame>
      <p:pic>
        <p:nvPicPr>
          <p:cNvPr id="7" name="Picture 6" descr="oval.png"/>
          <p:cNvPicPr>
            <a:picLocks noChangeAspect="1"/>
          </p:cNvPicPr>
          <p:nvPr/>
        </p:nvPicPr>
        <p:blipFill>
          <a:blip r:embed="rId4" cstate="print"/>
          <a:stretch>
            <a:fillRect/>
          </a:stretch>
        </p:blipFill>
        <p:spPr>
          <a:xfrm>
            <a:off x="4191000" y="5181600"/>
            <a:ext cx="4724400" cy="947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Mountain Semi</a:t>
            </a:r>
            <a:endParaRPr lang="en-CA" dirty="0"/>
          </a:p>
        </p:txBody>
      </p:sp>
      <p:pic>
        <p:nvPicPr>
          <p:cNvPr id="4" name="Content Placeholder 3" descr="guildwood.jpg"/>
          <p:cNvPicPr>
            <a:picLocks noGrp="1" noChangeAspect="1"/>
          </p:cNvPicPr>
          <p:nvPr>
            <p:ph sz="half" idx="1"/>
          </p:nvPr>
        </p:nvPicPr>
        <p:blipFill>
          <a:blip r:embed="rId3" cstate="print"/>
          <a:stretch>
            <a:fillRect/>
          </a:stretch>
        </p:blipFill>
        <p:spPr>
          <a:xfrm>
            <a:off x="54356" y="2278460"/>
            <a:ext cx="4593844" cy="3588940"/>
          </a:xfrm>
        </p:spPr>
      </p:pic>
      <p:graphicFrame>
        <p:nvGraphicFramePr>
          <p:cNvPr id="7" name="Content Placeholder 6"/>
          <p:cNvGraphicFramePr>
            <a:graphicFrameLocks noGrp="1"/>
          </p:cNvGraphicFramePr>
          <p:nvPr>
            <p:ph sz="half" idx="2"/>
          </p:nvPr>
        </p:nvGraphicFramePr>
        <p:xfrm>
          <a:off x="4648200" y="1773238"/>
          <a:ext cx="4038600" cy="4079240"/>
        </p:xfrm>
        <a:graphic>
          <a:graphicData uri="http://schemas.openxmlformats.org/drawingml/2006/table">
            <a:tbl>
              <a:tblPr firstRow="1" bandRow="1">
                <a:tableStyleId>{5C22544A-7EE6-4342-B048-85BDC9FD1C3A}</a:tableStyleId>
              </a:tblPr>
              <a:tblGrid>
                <a:gridCol w="2019300"/>
                <a:gridCol w="2019300"/>
              </a:tblGrid>
              <a:tr h="370840">
                <a:tc>
                  <a:txBody>
                    <a:bodyPr/>
                    <a:lstStyle/>
                    <a:p>
                      <a:pPr algn="l" fontAlgn="ctr"/>
                      <a:r>
                        <a:rPr lang="en-CA" sz="2000" u="none" strike="noStrike" dirty="0">
                          <a:latin typeface="Arial" pitchFamily="34" charset="0"/>
                          <a:cs typeface="Arial" pitchFamily="34" charset="0"/>
                        </a:rPr>
                        <a:t> Total Price </a:t>
                      </a:r>
                      <a:endParaRPr lang="en-CA" sz="2000" b="0" i="0" u="none" strike="noStrike" dirty="0">
                        <a:latin typeface="Arial" pitchFamily="34" charset="0"/>
                        <a:cs typeface="Arial" pitchFamily="34" charset="0"/>
                      </a:endParaRPr>
                    </a:p>
                  </a:txBody>
                  <a:tcPr marL="9525" marR="9525" marT="9525" marB="0" anchor="ctr"/>
                </a:tc>
                <a:tc>
                  <a:txBody>
                    <a:bodyPr/>
                    <a:lstStyle/>
                    <a:p>
                      <a:pPr algn="l" fontAlgn="ctr"/>
                      <a:r>
                        <a:rPr lang="en-CA" sz="2000" u="none" strike="noStrike">
                          <a:latin typeface="Arial" pitchFamily="34" charset="0"/>
                          <a:cs typeface="Arial" pitchFamily="34" charset="0"/>
                        </a:rPr>
                        <a:t> $     240,000 </a:t>
                      </a:r>
                      <a:endParaRPr lang="en-CA" sz="2000" b="0" i="0" u="none" strike="noStrike">
                        <a:latin typeface="Arial" pitchFamily="34" charset="0"/>
                        <a:cs typeface="Arial" pitchFamily="34" charset="0"/>
                      </a:endParaRPr>
                    </a:p>
                  </a:txBody>
                  <a:tcPr marL="9525" marR="9525" marT="9525" marB="0" anchor="ctr"/>
                </a:tc>
              </a:tr>
              <a:tr h="370840">
                <a:tc>
                  <a:txBody>
                    <a:bodyPr/>
                    <a:lstStyle/>
                    <a:p>
                      <a:pPr algn="l" fontAlgn="b"/>
                      <a:endParaRPr lang="en-CA" sz="2000" b="0" i="0" u="none" strike="noStrike">
                        <a:latin typeface="Arial" pitchFamily="34" charset="0"/>
                        <a:cs typeface="Arial" pitchFamily="34" charset="0"/>
                      </a:endParaRPr>
                    </a:p>
                  </a:txBody>
                  <a:tcPr marL="9525" marR="9525" marT="9525" marB="0" anchor="b"/>
                </a:tc>
                <a:tc>
                  <a:txBody>
                    <a:bodyPr/>
                    <a:lstStyle/>
                    <a:p>
                      <a:pPr algn="ctr" fontAlgn="b"/>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r>
                        <a:rPr lang="en-CA" sz="2000" u="none" strike="noStrike">
                          <a:latin typeface="Arial" pitchFamily="34" charset="0"/>
                          <a:cs typeface="Arial" pitchFamily="34" charset="0"/>
                        </a:rPr>
                        <a:t> Expected Rent </a:t>
                      </a:r>
                      <a:endParaRPr lang="en-CA" sz="2000" b="0" i="0" u="none" strike="noStrike">
                        <a:latin typeface="Arial" pitchFamily="34" charset="0"/>
                        <a:cs typeface="Arial" pitchFamily="34" charset="0"/>
                      </a:endParaRPr>
                    </a:p>
                  </a:txBody>
                  <a:tcPr marL="9525" marR="9525" marT="9525" marB="0" anchor="b"/>
                </a:tc>
                <a:tc>
                  <a:txBody>
                    <a:bodyPr/>
                    <a:lstStyle/>
                    <a:p>
                      <a:pPr algn="ctr" fontAlgn="b"/>
                      <a:r>
                        <a:rPr lang="en-CA" sz="2000" u="none" strike="noStrike">
                          <a:latin typeface="Arial" pitchFamily="34" charset="0"/>
                          <a:cs typeface="Arial" pitchFamily="34" charset="0"/>
                        </a:rPr>
                        <a:t> $        1,600 </a:t>
                      </a:r>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endParaRPr lang="en-CA" sz="2000" b="0" i="0" u="none" strike="noStrike">
                        <a:latin typeface="Arial" pitchFamily="34" charset="0"/>
                        <a:cs typeface="Arial" pitchFamily="34" charset="0"/>
                      </a:endParaRPr>
                    </a:p>
                  </a:txBody>
                  <a:tcPr marL="9525" marR="9525" marT="9525" marB="0" anchor="b"/>
                </a:tc>
                <a:tc>
                  <a:txBody>
                    <a:bodyPr/>
                    <a:lstStyle/>
                    <a:p>
                      <a:pPr algn="ctr" fontAlgn="b"/>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r>
                        <a:rPr lang="en-CA" sz="2000" u="none" strike="noStrike" dirty="0">
                          <a:latin typeface="Arial" pitchFamily="34" charset="0"/>
                          <a:cs typeface="Arial" pitchFamily="34" charset="0"/>
                        </a:rPr>
                        <a:t> </a:t>
                      </a:r>
                      <a:r>
                        <a:rPr lang="en-CA" sz="2000" u="none" strike="noStrike" dirty="0" smtClean="0">
                          <a:latin typeface="Arial" pitchFamily="34" charset="0"/>
                          <a:cs typeface="Arial" pitchFamily="34" charset="0"/>
                        </a:rPr>
                        <a:t>Mortgage</a:t>
                      </a:r>
                      <a:endParaRPr lang="en-CA" sz="2000" b="0" i="0" u="none" strike="noStrike" dirty="0">
                        <a:latin typeface="Arial" pitchFamily="34" charset="0"/>
                        <a:cs typeface="Arial" pitchFamily="34" charset="0"/>
                      </a:endParaRPr>
                    </a:p>
                  </a:txBody>
                  <a:tcPr marL="9525" marR="9525" marT="9525" marB="0" anchor="b"/>
                </a:tc>
                <a:tc>
                  <a:txBody>
                    <a:bodyPr/>
                    <a:lstStyle/>
                    <a:p>
                      <a:pPr algn="ctr" fontAlgn="b"/>
                      <a:r>
                        <a:rPr lang="en-CA" sz="2000" u="none" strike="noStrike" dirty="0">
                          <a:latin typeface="Arial" pitchFamily="34" charset="0"/>
                          <a:cs typeface="Arial" pitchFamily="34" charset="0"/>
                        </a:rPr>
                        <a:t> $           688 </a:t>
                      </a:r>
                      <a:endParaRPr lang="en-CA" sz="2000" b="0" i="0" u="none" strike="noStrike" dirty="0">
                        <a:latin typeface="Arial" pitchFamily="34" charset="0"/>
                        <a:cs typeface="Arial" pitchFamily="34" charset="0"/>
                      </a:endParaRPr>
                    </a:p>
                  </a:txBody>
                  <a:tcPr marL="9525" marR="9525" marT="9525" marB="0" anchor="b"/>
                </a:tc>
              </a:tr>
              <a:tr h="370840">
                <a:tc>
                  <a:txBody>
                    <a:bodyPr/>
                    <a:lstStyle/>
                    <a:p>
                      <a:pPr algn="l" fontAlgn="b"/>
                      <a:r>
                        <a:rPr lang="en-CA" sz="2000" u="none" strike="noStrike" dirty="0" smtClean="0">
                          <a:latin typeface="Arial" pitchFamily="34" charset="0"/>
                          <a:cs typeface="Arial" pitchFamily="34" charset="0"/>
                        </a:rPr>
                        <a:t>(2.4%, 35 yr</a:t>
                      </a:r>
                      <a:r>
                        <a:rPr lang="en-CA" sz="2000" u="none" strike="noStrike" baseline="0" dirty="0" smtClean="0">
                          <a:latin typeface="Arial" pitchFamily="34" charset="0"/>
                          <a:cs typeface="Arial" pitchFamily="34" charset="0"/>
                        </a:rPr>
                        <a:t> am)</a:t>
                      </a:r>
                      <a:r>
                        <a:rPr lang="en-CA" sz="2000" u="none" strike="noStrike" dirty="0" smtClean="0">
                          <a:latin typeface="Arial" pitchFamily="34" charset="0"/>
                          <a:cs typeface="Arial" pitchFamily="34" charset="0"/>
                        </a:rPr>
                        <a:t> </a:t>
                      </a:r>
                      <a:endParaRPr lang="en-CA" sz="2000" b="0" i="0" u="none" strike="noStrike" dirty="0">
                        <a:latin typeface="Arial" pitchFamily="34" charset="0"/>
                        <a:cs typeface="Arial" pitchFamily="34" charset="0"/>
                      </a:endParaRPr>
                    </a:p>
                  </a:txBody>
                  <a:tcPr marL="9525" marR="9525" marT="9525" marB="0" anchor="b"/>
                </a:tc>
                <a:tc>
                  <a:txBody>
                    <a:bodyPr/>
                    <a:lstStyle/>
                    <a:p>
                      <a:pPr algn="ctr" fontAlgn="b"/>
                      <a:endParaRPr lang="en-CA" sz="2000" b="0" i="0" u="none" strike="noStrike" dirty="0">
                        <a:latin typeface="Arial" pitchFamily="34" charset="0"/>
                        <a:cs typeface="Arial" pitchFamily="34" charset="0"/>
                      </a:endParaRPr>
                    </a:p>
                  </a:txBody>
                  <a:tcPr marL="9525" marR="9525" marT="9525" marB="0" anchor="b"/>
                </a:tc>
              </a:tr>
              <a:tr h="370840">
                <a:tc>
                  <a:txBody>
                    <a:bodyPr/>
                    <a:lstStyle/>
                    <a:p>
                      <a:pPr algn="l" fontAlgn="b"/>
                      <a:r>
                        <a:rPr lang="en-CA" sz="2000" u="none" strike="noStrike" dirty="0">
                          <a:latin typeface="Arial" pitchFamily="34" charset="0"/>
                          <a:cs typeface="Arial" pitchFamily="34" charset="0"/>
                        </a:rPr>
                        <a:t> Taxes </a:t>
                      </a:r>
                      <a:endParaRPr lang="en-CA" sz="2000" b="0" i="0" u="none" strike="noStrike" dirty="0">
                        <a:latin typeface="Arial" pitchFamily="34" charset="0"/>
                        <a:cs typeface="Arial" pitchFamily="34" charset="0"/>
                      </a:endParaRPr>
                    </a:p>
                  </a:txBody>
                  <a:tcPr marL="9525" marR="9525" marT="9525" marB="0" anchor="b"/>
                </a:tc>
                <a:tc>
                  <a:txBody>
                    <a:bodyPr/>
                    <a:lstStyle/>
                    <a:p>
                      <a:pPr algn="ctr" fontAlgn="b"/>
                      <a:r>
                        <a:rPr lang="en-CA" sz="2000" u="none" strike="noStrike">
                          <a:latin typeface="Arial" pitchFamily="34" charset="0"/>
                          <a:cs typeface="Arial" pitchFamily="34" charset="0"/>
                        </a:rPr>
                        <a:t> $           270 </a:t>
                      </a:r>
                      <a:endParaRPr lang="en-CA" sz="2000" b="0" i="0" u="none" strike="noStrike">
                        <a:latin typeface="Arial" pitchFamily="34" charset="0"/>
                        <a:cs typeface="Arial" pitchFamily="34" charset="0"/>
                      </a:endParaRPr>
                    </a:p>
                  </a:txBody>
                  <a:tcPr marL="9525" marR="9525" marT="9525" marB="0" anchor="b"/>
                </a:tc>
              </a:tr>
              <a:tr h="370840">
                <a:tc>
                  <a:txBody>
                    <a:bodyPr/>
                    <a:lstStyle/>
                    <a:p>
                      <a:pPr algn="l" fontAlgn="b"/>
                      <a:r>
                        <a:rPr lang="en-CA" sz="2000" u="none" strike="noStrike" dirty="0">
                          <a:latin typeface="Arial" pitchFamily="34" charset="0"/>
                          <a:cs typeface="Arial" pitchFamily="34" charset="0"/>
                        </a:rPr>
                        <a:t> Insurance </a:t>
                      </a:r>
                      <a:endParaRPr lang="en-CA" sz="2000" b="0" i="0" u="none" strike="noStrike" dirty="0">
                        <a:latin typeface="Arial" pitchFamily="34" charset="0"/>
                        <a:cs typeface="Arial" pitchFamily="34" charset="0"/>
                      </a:endParaRPr>
                    </a:p>
                  </a:txBody>
                  <a:tcPr marL="9525" marR="9525" marT="9525" marB="0" anchor="b"/>
                </a:tc>
                <a:tc>
                  <a:txBody>
                    <a:bodyPr/>
                    <a:lstStyle/>
                    <a:p>
                      <a:pPr algn="ctr" fontAlgn="b"/>
                      <a:r>
                        <a:rPr lang="en-CA" sz="2000" u="none" strike="noStrike" dirty="0">
                          <a:latin typeface="Arial" pitchFamily="34" charset="0"/>
                          <a:cs typeface="Arial" pitchFamily="34" charset="0"/>
                        </a:rPr>
                        <a:t> $             70 </a:t>
                      </a:r>
                      <a:endParaRPr lang="en-CA" sz="2000" b="0" i="0" u="none" strike="noStrike" dirty="0">
                        <a:latin typeface="Arial" pitchFamily="34" charset="0"/>
                        <a:cs typeface="Arial" pitchFamily="34" charset="0"/>
                      </a:endParaRPr>
                    </a:p>
                  </a:txBody>
                  <a:tcPr marL="9525" marR="9525" marT="9525" marB="0" anchor="b"/>
                </a:tc>
              </a:tr>
              <a:tr h="370840">
                <a:tc>
                  <a:txBody>
                    <a:bodyPr/>
                    <a:lstStyle/>
                    <a:p>
                      <a:pPr algn="l" fontAlgn="b"/>
                      <a:endParaRPr lang="en-CA" sz="2000" b="0" i="0" u="none" strike="noStrike" dirty="0">
                        <a:latin typeface="Arial" pitchFamily="34" charset="0"/>
                        <a:cs typeface="Arial" pitchFamily="34" charset="0"/>
                      </a:endParaRPr>
                    </a:p>
                  </a:txBody>
                  <a:tcPr marL="9525" marR="9525" marT="9525" marB="0" anchor="b"/>
                </a:tc>
                <a:tc>
                  <a:txBody>
                    <a:bodyPr/>
                    <a:lstStyle/>
                    <a:p>
                      <a:pPr algn="ctr" fontAlgn="b"/>
                      <a:r>
                        <a:rPr lang="en-CA" sz="2000" u="none" strike="noStrike" dirty="0">
                          <a:latin typeface="Arial" pitchFamily="34" charset="0"/>
                          <a:cs typeface="Arial" pitchFamily="34" charset="0"/>
                        </a:rPr>
                        <a:t> $        1,028 </a:t>
                      </a:r>
                      <a:endParaRPr lang="en-CA" sz="2000" b="0" i="0" u="none" strike="noStrike" dirty="0">
                        <a:latin typeface="Arial" pitchFamily="34" charset="0"/>
                        <a:cs typeface="Arial" pitchFamily="34" charset="0"/>
                      </a:endParaRPr>
                    </a:p>
                  </a:txBody>
                  <a:tcPr marL="9525" marR="9525" marT="9525" marB="0" anchor="b"/>
                </a:tc>
              </a:tr>
              <a:tr h="370840">
                <a:tc>
                  <a:txBody>
                    <a:bodyPr/>
                    <a:lstStyle/>
                    <a:p>
                      <a:pPr algn="l" fontAlgn="b"/>
                      <a:endParaRPr lang="en-CA" sz="2000" b="0" i="0" u="none" strike="noStrike" dirty="0">
                        <a:latin typeface="Arial" pitchFamily="34" charset="0"/>
                        <a:cs typeface="Arial" pitchFamily="34" charset="0"/>
                      </a:endParaRPr>
                    </a:p>
                  </a:txBody>
                  <a:tcPr marL="9525" marR="9525" marT="9525" marB="0" anchor="b"/>
                </a:tc>
                <a:tc>
                  <a:txBody>
                    <a:bodyPr/>
                    <a:lstStyle/>
                    <a:p>
                      <a:pPr algn="ctr" fontAlgn="b"/>
                      <a:endParaRPr lang="en-CA" sz="2000" b="0" i="0" u="none" strike="noStrike" dirty="0">
                        <a:latin typeface="Arial" pitchFamily="34" charset="0"/>
                        <a:cs typeface="Arial" pitchFamily="34" charset="0"/>
                      </a:endParaRPr>
                    </a:p>
                  </a:txBody>
                  <a:tcPr marL="9525" marR="9525" marT="9525" marB="0" anchor="b"/>
                </a:tc>
              </a:tr>
              <a:tr h="370840">
                <a:tc>
                  <a:txBody>
                    <a:bodyPr/>
                    <a:lstStyle/>
                    <a:p>
                      <a:pPr algn="l" fontAlgn="b"/>
                      <a:r>
                        <a:rPr lang="en-CA" sz="2000" u="none" strike="noStrike" dirty="0">
                          <a:latin typeface="Arial" pitchFamily="34" charset="0"/>
                          <a:cs typeface="Arial" pitchFamily="34" charset="0"/>
                        </a:rPr>
                        <a:t> </a:t>
                      </a:r>
                      <a:r>
                        <a:rPr lang="en-CA" sz="2000" u="none" strike="noStrike" dirty="0" smtClean="0">
                          <a:latin typeface="Arial" pitchFamily="34" charset="0"/>
                          <a:cs typeface="Arial" pitchFamily="34" charset="0"/>
                        </a:rPr>
                        <a:t>Cash flow </a:t>
                      </a:r>
                      <a:endParaRPr lang="en-CA" sz="2000" b="0" i="0" u="none" strike="noStrike" dirty="0">
                        <a:latin typeface="Arial" pitchFamily="34" charset="0"/>
                        <a:cs typeface="Arial" pitchFamily="34" charset="0"/>
                      </a:endParaRPr>
                    </a:p>
                  </a:txBody>
                  <a:tcPr marL="9525" marR="9525" marT="9525" marB="0" anchor="b"/>
                </a:tc>
                <a:tc>
                  <a:txBody>
                    <a:bodyPr/>
                    <a:lstStyle/>
                    <a:p>
                      <a:pPr algn="ctr" fontAlgn="b"/>
                      <a:r>
                        <a:rPr lang="en-CA" sz="2000" u="none" strike="noStrike" dirty="0">
                          <a:latin typeface="Arial" pitchFamily="34" charset="0"/>
                          <a:cs typeface="Arial" pitchFamily="34" charset="0"/>
                        </a:rPr>
                        <a:t> $           572 </a:t>
                      </a:r>
                      <a:endParaRPr lang="en-CA" sz="2000" b="0" i="0" u="none" strike="noStrike" dirty="0">
                        <a:latin typeface="Arial" pitchFamily="34" charset="0"/>
                        <a:cs typeface="Arial" pitchFamily="34" charset="0"/>
                      </a:endParaRPr>
                    </a:p>
                  </a:txBody>
                  <a:tcPr marL="9525" marR="9525" marT="9525" marB="0" anchor="b"/>
                </a:tc>
              </a:tr>
            </a:tbl>
          </a:graphicData>
        </a:graphic>
      </p:graphicFrame>
      <p:pic>
        <p:nvPicPr>
          <p:cNvPr id="5" name="Picture 4" descr="oval.png"/>
          <p:cNvPicPr>
            <a:picLocks noChangeAspect="1"/>
          </p:cNvPicPr>
          <p:nvPr/>
        </p:nvPicPr>
        <p:blipFill>
          <a:blip r:embed="rId4" cstate="print"/>
          <a:stretch>
            <a:fillRect/>
          </a:stretch>
        </p:blipFill>
        <p:spPr>
          <a:xfrm>
            <a:off x="4191000" y="5181600"/>
            <a:ext cx="4724400" cy="947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So Why Not Check </a:t>
            </a:r>
            <a:r>
              <a:rPr lang="en-US" dirty="0" smtClean="0"/>
              <a:t>Out Hamilton?</a:t>
            </a:r>
            <a:endParaRPr lang="en-CA" dirty="0"/>
          </a:p>
        </p:txBody>
      </p:sp>
      <p:sp>
        <p:nvSpPr>
          <p:cNvPr id="6" name="Content Placeholder 5"/>
          <p:cNvSpPr>
            <a:spLocks noGrp="1"/>
          </p:cNvSpPr>
          <p:nvPr>
            <p:ph idx="1"/>
          </p:nvPr>
        </p:nvSpPr>
        <p:spPr/>
        <p:txBody>
          <a:bodyPr>
            <a:noAutofit/>
          </a:bodyPr>
          <a:lstStyle/>
          <a:p>
            <a:r>
              <a:rPr lang="en-US" sz="4400" dirty="0" smtClean="0"/>
              <a:t>#1 Investment town in Ontario</a:t>
            </a:r>
          </a:p>
          <a:p>
            <a:r>
              <a:rPr lang="en-US" sz="4400" dirty="0" smtClean="0"/>
              <a:t>Gateway City</a:t>
            </a:r>
          </a:p>
          <a:p>
            <a:r>
              <a:rPr lang="en-US" sz="4400" dirty="0" smtClean="0"/>
              <a:t>J-O-B-S</a:t>
            </a:r>
          </a:p>
          <a:p>
            <a:r>
              <a:rPr lang="en-US" sz="4400" dirty="0" smtClean="0"/>
              <a:t>Great Cash flow</a:t>
            </a:r>
          </a:p>
          <a:p>
            <a:r>
              <a:rPr lang="en-US" sz="4400" dirty="0" smtClean="0"/>
              <a:t>“… Closer to a </a:t>
            </a:r>
            <a:r>
              <a:rPr lang="en-US" sz="4400" b="1" i="1" u="sng" dirty="0" smtClean="0"/>
              <a:t>home run</a:t>
            </a:r>
            <a:r>
              <a:rPr lang="en-US" sz="4400" dirty="0" smtClean="0"/>
              <a:t> in 2013”</a:t>
            </a:r>
            <a:endParaRPr lang="en-CA" sz="4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Want to learn more about Hamilton?</a:t>
            </a:r>
            <a:endParaRPr lang="en-CA" dirty="0"/>
          </a:p>
        </p:txBody>
      </p:sp>
      <p:pic>
        <p:nvPicPr>
          <p:cNvPr id="4100" name="Picture 4"/>
          <p:cNvPicPr>
            <a:picLocks noGrp="1" noChangeAspect="1" noChangeArrowheads="1"/>
          </p:cNvPicPr>
          <p:nvPr>
            <p:ph idx="1"/>
          </p:nvPr>
        </p:nvPicPr>
        <p:blipFill>
          <a:blip r:embed="rId3" cstate="print"/>
          <a:srcRect/>
          <a:stretch>
            <a:fillRect/>
          </a:stretch>
        </p:blipFill>
        <p:spPr bwMode="auto">
          <a:xfrm>
            <a:off x="484539" y="2743200"/>
            <a:ext cx="8330197" cy="2895599"/>
          </a:xfrm>
          <a:prstGeom prst="rect">
            <a:avLst/>
          </a:prstGeom>
          <a:noFill/>
          <a:ln w="9525">
            <a:noFill/>
            <a:miter lim="800000"/>
            <a:headEnd/>
            <a:tailEnd/>
          </a:ln>
        </p:spPr>
      </p:pic>
      <p:sp>
        <p:nvSpPr>
          <p:cNvPr id="8" name="Content Placeholder 5"/>
          <p:cNvSpPr txBox="1">
            <a:spLocks/>
          </p:cNvSpPr>
          <p:nvPr/>
        </p:nvSpPr>
        <p:spPr>
          <a:xfrm>
            <a:off x="457200" y="1775191"/>
            <a:ext cx="8229600" cy="1577609"/>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Then ask…</a:t>
            </a:r>
            <a:endParaRPr kumimoji="0" lang="en-CA"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THANK YOU!!!</a:t>
            </a:r>
            <a:endParaRPr lang="en-CA" dirty="0"/>
          </a:p>
        </p:txBody>
      </p:sp>
      <p:sp>
        <p:nvSpPr>
          <p:cNvPr id="6" name="Content Placeholder 5"/>
          <p:cNvSpPr>
            <a:spLocks noGrp="1"/>
          </p:cNvSpPr>
          <p:nvPr>
            <p:ph idx="1"/>
          </p:nvPr>
        </p:nvSpPr>
        <p:spPr/>
        <p:txBody>
          <a:bodyPr>
            <a:normAutofit/>
          </a:bodyPr>
          <a:lstStyle/>
          <a:p>
            <a:pPr>
              <a:buNone/>
            </a:pPr>
            <a:r>
              <a:rPr lang="en-US" dirty="0" smtClean="0"/>
              <a:t>Contact Info:</a:t>
            </a:r>
          </a:p>
          <a:p>
            <a:pPr>
              <a:buNone/>
            </a:pPr>
            <a:endParaRPr lang="en-US" dirty="0" smtClean="0"/>
          </a:p>
          <a:p>
            <a:pPr>
              <a:buNone/>
            </a:pPr>
            <a:r>
              <a:rPr lang="en-US" dirty="0" smtClean="0"/>
              <a:t>Website: </a:t>
            </a:r>
            <a:r>
              <a:rPr lang="en-US" dirty="0" smtClean="0">
                <a:hlinkClick r:id="rId3"/>
              </a:rPr>
              <a:t>www.MrHamilton.ca</a:t>
            </a:r>
            <a:endParaRPr lang="en-US" dirty="0" smtClean="0"/>
          </a:p>
          <a:p>
            <a:pPr>
              <a:buNone/>
            </a:pPr>
            <a:endParaRPr lang="en-CA" dirty="0" smtClean="0"/>
          </a:p>
          <a:p>
            <a:pPr>
              <a:buNone/>
            </a:pPr>
            <a:r>
              <a:rPr lang="en-CA" dirty="0" smtClean="0"/>
              <a:t>Twitter</a:t>
            </a:r>
            <a:r>
              <a:rPr lang="en-CA" dirty="0" smtClean="0"/>
              <a:t>: </a:t>
            </a:r>
            <a:r>
              <a:rPr lang="en-CA" dirty="0" smtClean="0">
                <a:hlinkClick r:id="rId4"/>
              </a:rPr>
              <a:t>http://twitter.com/mrhamiltondotca</a:t>
            </a:r>
            <a:endParaRPr lang="en-CA" dirty="0" smtClean="0"/>
          </a:p>
          <a:p>
            <a:endParaRPr lang="en-CA" dirty="0" smtClean="0"/>
          </a:p>
          <a:p>
            <a:pPr>
              <a:buNone/>
            </a:pPr>
            <a:r>
              <a:rPr lang="en-CA" dirty="0" err="1" smtClean="0"/>
              <a:t>Facebook</a:t>
            </a:r>
            <a:r>
              <a:rPr lang="en-CA" dirty="0" smtClean="0"/>
              <a:t>: </a:t>
            </a:r>
            <a:r>
              <a:rPr lang="en-CA" dirty="0" smtClean="0">
                <a:hlinkClick r:id="rId5"/>
              </a:rPr>
              <a:t>www.facebook.com/mrhamilton.ca</a:t>
            </a:r>
            <a:endParaRPr lang="en-CA" dirty="0" smtClean="0"/>
          </a:p>
          <a:p>
            <a:endParaRPr lang="en-CA" dirty="0" smtClean="0"/>
          </a:p>
          <a:p>
            <a:pPr>
              <a:buNone/>
            </a:pPr>
            <a:r>
              <a:rPr lang="en-CA" dirty="0" smtClean="0"/>
              <a:t>Email: </a:t>
            </a:r>
            <a:r>
              <a:rPr lang="en-CA" dirty="0" smtClean="0">
                <a:hlinkClick r:id="rId6"/>
              </a:rPr>
              <a:t>erwin@MrHamilton.ca</a:t>
            </a:r>
            <a:endParaRPr lang="en-C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 Ontario, #3 in Canada</a:t>
            </a:r>
            <a:endParaRPr lang="en-CA" dirty="0"/>
          </a:p>
        </p:txBody>
      </p:sp>
      <p:sp>
        <p:nvSpPr>
          <p:cNvPr id="8" name="Content Placeholder 7"/>
          <p:cNvSpPr>
            <a:spLocks noGrp="1"/>
          </p:cNvSpPr>
          <p:nvPr>
            <p:ph sz="half" idx="2"/>
          </p:nvPr>
        </p:nvSpPr>
        <p:spPr/>
        <p:txBody>
          <a:bodyPr/>
          <a:lstStyle/>
          <a:p>
            <a:r>
              <a:rPr lang="en-US" dirty="0" smtClean="0"/>
              <a:t>“Singles and doubles for 2011 and 2012, closer to a </a:t>
            </a:r>
            <a:r>
              <a:rPr lang="en-US" b="1" i="1" u="sng" dirty="0" smtClean="0"/>
              <a:t>home run</a:t>
            </a:r>
            <a:r>
              <a:rPr lang="en-US" i="1" dirty="0" smtClean="0"/>
              <a:t> </a:t>
            </a:r>
            <a:r>
              <a:rPr lang="en-US" dirty="0" smtClean="0"/>
              <a:t>in 2013”</a:t>
            </a:r>
          </a:p>
          <a:p>
            <a:r>
              <a:rPr lang="en-US" dirty="0" smtClean="0"/>
              <a:t>What happens in 2013?</a:t>
            </a:r>
          </a:p>
          <a:p>
            <a:r>
              <a:rPr lang="en-US" dirty="0" smtClean="0"/>
              <a:t>“The impact will be felt from the people and jobs moving to Hamilton in 2013”</a:t>
            </a:r>
            <a:endParaRPr lang="en-CA" dirty="0"/>
          </a:p>
        </p:txBody>
      </p:sp>
      <p:pic>
        <p:nvPicPr>
          <p:cNvPr id="11" name="Content Placeholder 10" descr="ScreenHunter_03 Jun. 28 16.18.gif"/>
          <p:cNvPicPr>
            <a:picLocks noGrp="1" noChangeAspect="1"/>
          </p:cNvPicPr>
          <p:nvPr>
            <p:ph sz="half" idx="1"/>
          </p:nvPr>
        </p:nvPicPr>
        <p:blipFill>
          <a:blip r:embed="rId3" cstate="print"/>
          <a:stretch>
            <a:fillRect/>
          </a:stretch>
        </p:blipFill>
        <p:spPr>
          <a:xfrm>
            <a:off x="457200" y="2450083"/>
            <a:ext cx="4038600" cy="327069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 Steel Locks Out 900 Workers</a:t>
            </a:r>
            <a:endParaRPr lang="en-CA"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609600" y="1535346"/>
            <a:ext cx="8001000" cy="5154018"/>
          </a:xfrm>
          <a:prstGeom prst="rect">
            <a:avLst/>
          </a:prstGeom>
          <a:noFill/>
          <a:ln w="9525">
            <a:noFill/>
            <a:miter lim="800000"/>
            <a:headEnd/>
            <a:tailEnd/>
          </a:ln>
        </p:spPr>
      </p:pic>
      <p:sp>
        <p:nvSpPr>
          <p:cNvPr id="8" name="TextBox 7"/>
          <p:cNvSpPr txBox="1"/>
          <p:nvPr/>
        </p:nvSpPr>
        <p:spPr>
          <a:xfrm>
            <a:off x="5638800" y="6553200"/>
            <a:ext cx="2895600" cy="369332"/>
          </a:xfrm>
          <a:prstGeom prst="rect">
            <a:avLst/>
          </a:prstGeom>
          <a:noFill/>
        </p:spPr>
        <p:txBody>
          <a:bodyPr wrap="square" rtlCol="0">
            <a:spAutoFit/>
          </a:bodyPr>
          <a:lstStyle/>
          <a:p>
            <a:r>
              <a:rPr lang="en-US" dirty="0" smtClean="0"/>
              <a:t>Source: </a:t>
            </a:r>
            <a:r>
              <a:rPr lang="en-US" dirty="0" smtClean="0"/>
              <a:t>Hamilton Spectator</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Rate</a:t>
            </a:r>
            <a:endParaRPr lang="en-CA"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443057" y="2057400"/>
            <a:ext cx="8243743" cy="4058986"/>
          </a:xfrm>
          <a:prstGeom prst="rect">
            <a:avLst/>
          </a:prstGeom>
          <a:noFill/>
          <a:ln w="9525">
            <a:noFill/>
            <a:miter lim="800000"/>
            <a:headEnd/>
            <a:tailEnd/>
          </a:ln>
        </p:spPr>
      </p:pic>
      <p:sp>
        <p:nvSpPr>
          <p:cNvPr id="8" name="TextBox 7"/>
          <p:cNvSpPr txBox="1"/>
          <p:nvPr/>
        </p:nvSpPr>
        <p:spPr>
          <a:xfrm>
            <a:off x="6019800" y="6553200"/>
            <a:ext cx="2514600" cy="369332"/>
          </a:xfrm>
          <a:prstGeom prst="rect">
            <a:avLst/>
          </a:prstGeom>
          <a:noFill/>
        </p:spPr>
        <p:txBody>
          <a:bodyPr wrap="square" rtlCol="0">
            <a:spAutoFit/>
          </a:bodyPr>
          <a:lstStyle/>
          <a:p>
            <a:r>
              <a:rPr lang="en-US" dirty="0" smtClean="0"/>
              <a:t>Source: </a:t>
            </a:r>
            <a:r>
              <a:rPr lang="en-US" dirty="0" smtClean="0"/>
              <a:t>City of Hamilton</a:t>
            </a:r>
            <a:endParaRPr lang="en-CA" dirty="0"/>
          </a:p>
        </p:txBody>
      </p:sp>
      <p:grpSp>
        <p:nvGrpSpPr>
          <p:cNvPr id="7" name="Group 6"/>
          <p:cNvGrpSpPr/>
          <p:nvPr/>
        </p:nvGrpSpPr>
        <p:grpSpPr>
          <a:xfrm>
            <a:off x="3395994" y="2590800"/>
            <a:ext cx="3919206" cy="3886199"/>
            <a:chOff x="3395994" y="2590800"/>
            <a:chExt cx="3919206" cy="3886199"/>
          </a:xfrm>
        </p:grpSpPr>
        <p:pic>
          <p:nvPicPr>
            <p:cNvPr id="5" name="Picture 4" descr="oval.png"/>
            <p:cNvPicPr>
              <a:picLocks noChangeAspect="1"/>
            </p:cNvPicPr>
            <p:nvPr/>
          </p:nvPicPr>
          <p:blipFill>
            <a:blip r:embed="rId4" cstate="print"/>
            <a:stretch>
              <a:fillRect/>
            </a:stretch>
          </p:blipFill>
          <p:spPr>
            <a:xfrm rot="16200000">
              <a:off x="2242195" y="4375795"/>
              <a:ext cx="3255003" cy="947406"/>
            </a:xfrm>
            <a:prstGeom prst="rect">
              <a:avLst/>
            </a:prstGeom>
          </p:spPr>
        </p:pic>
        <p:sp>
          <p:nvSpPr>
            <p:cNvPr id="6" name="Rectangle 5"/>
            <p:cNvSpPr/>
            <p:nvPr/>
          </p:nvSpPr>
          <p:spPr>
            <a:xfrm>
              <a:off x="4339705" y="2590800"/>
              <a:ext cx="2975495" cy="1323439"/>
            </a:xfrm>
            <a:prstGeom prst="rect">
              <a:avLst/>
            </a:prstGeom>
            <a:noFill/>
          </p:spPr>
          <p:txBody>
            <a:bodyPr wrap="non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5.4%!!</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Rate</a:t>
            </a:r>
            <a:endParaRPr lang="en-CA"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972667" y="1774825"/>
            <a:ext cx="7198666" cy="4625975"/>
          </a:xfrm>
          <a:prstGeom prst="rect">
            <a:avLst/>
          </a:prstGeom>
          <a:noFill/>
          <a:ln w="9525">
            <a:noFill/>
            <a:miter lim="800000"/>
            <a:headEnd/>
            <a:tailEnd/>
          </a:ln>
        </p:spPr>
      </p:pic>
      <p:sp>
        <p:nvSpPr>
          <p:cNvPr id="7" name="TextBox 6"/>
          <p:cNvSpPr txBox="1"/>
          <p:nvPr/>
        </p:nvSpPr>
        <p:spPr>
          <a:xfrm>
            <a:off x="2286000" y="6553200"/>
            <a:ext cx="6248400" cy="369332"/>
          </a:xfrm>
          <a:prstGeom prst="rect">
            <a:avLst/>
          </a:prstGeom>
          <a:noFill/>
        </p:spPr>
        <p:txBody>
          <a:bodyPr wrap="square" rtlCol="0">
            <a:spAutoFit/>
          </a:bodyPr>
          <a:lstStyle/>
          <a:p>
            <a:r>
              <a:rPr lang="en-US" dirty="0" smtClean="0"/>
              <a:t>Source: Ontario </a:t>
            </a:r>
            <a:r>
              <a:rPr lang="en-CA" dirty="0" smtClean="0"/>
              <a:t>Ministry </a:t>
            </a:r>
            <a:r>
              <a:rPr lang="en-CA" dirty="0" smtClean="0"/>
              <a:t>of Training, Colleges and Universities</a:t>
            </a:r>
            <a:endParaRPr lang="en-CA" dirty="0"/>
          </a:p>
        </p:txBody>
      </p:sp>
      <p:pic>
        <p:nvPicPr>
          <p:cNvPr id="5" name="Picture 4" descr="oval.png"/>
          <p:cNvPicPr>
            <a:picLocks noChangeAspect="1"/>
          </p:cNvPicPr>
          <p:nvPr/>
        </p:nvPicPr>
        <p:blipFill>
          <a:blip r:embed="rId4" cstate="print"/>
          <a:stretch>
            <a:fillRect/>
          </a:stretch>
        </p:blipFill>
        <p:spPr>
          <a:xfrm>
            <a:off x="762000" y="4876800"/>
            <a:ext cx="4953000" cy="947406"/>
          </a:xfrm>
          <a:prstGeom prst="rect">
            <a:avLst/>
          </a:prstGeom>
        </p:spPr>
      </p:pic>
      <p:sp>
        <p:nvSpPr>
          <p:cNvPr id="6" name="Rectangle 5"/>
          <p:cNvSpPr/>
          <p:nvPr/>
        </p:nvSpPr>
        <p:spPr>
          <a:xfrm>
            <a:off x="5410200" y="4149804"/>
            <a:ext cx="3886200" cy="1107996"/>
          </a:xfrm>
          <a:prstGeom prst="rect">
            <a:avLst/>
          </a:prstGeom>
          <a:noFill/>
        </p:spPr>
        <p:txBody>
          <a:bodyPr wrap="square" lIns="91440" tIns="45720" rIns="91440" bIns="45720">
            <a:spAutoFit/>
          </a:bodyPr>
          <a:lstStyle/>
          <a:p>
            <a:pPr algn="ctr"/>
            <a:r>
              <a:rPr lang="en-US" sz="6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Ont</a:t>
            </a: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7.9%</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the Ambitious City</a:t>
            </a:r>
            <a:endParaRPr lang="en-CA" dirty="0"/>
          </a:p>
        </p:txBody>
      </p:sp>
      <p:pic>
        <p:nvPicPr>
          <p:cNvPr id="4" name="Content Placeholder 3" descr="ScreenHunter_03 Jun. 24 01.28.gif"/>
          <p:cNvPicPr>
            <a:picLocks noGrp="1" noChangeAspect="1"/>
          </p:cNvPicPr>
          <p:nvPr>
            <p:ph idx="1"/>
          </p:nvPr>
        </p:nvPicPr>
        <p:blipFill>
          <a:blip r:embed="rId3" cstate="print"/>
          <a:stretch>
            <a:fillRect/>
          </a:stretch>
        </p:blipFill>
        <p:spPr>
          <a:xfrm>
            <a:off x="1140312" y="1774825"/>
            <a:ext cx="6863375" cy="4625975"/>
          </a:xfrm>
        </p:spPr>
      </p:pic>
      <p:pic>
        <p:nvPicPr>
          <p:cNvPr id="7" name="Picture 6" descr="Crossout_1.png"/>
          <p:cNvPicPr>
            <a:picLocks noChangeAspect="1"/>
          </p:cNvPicPr>
          <p:nvPr/>
        </p:nvPicPr>
        <p:blipFill>
          <a:blip r:embed="rId4" cstate="print"/>
          <a:stretch>
            <a:fillRect/>
          </a:stretch>
        </p:blipFill>
        <p:spPr>
          <a:xfrm>
            <a:off x="3124200" y="304800"/>
            <a:ext cx="4591050" cy="942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the Gateway City</a:t>
            </a:r>
            <a:endParaRPr lang="en-CA" dirty="0"/>
          </a:p>
        </p:txBody>
      </p:sp>
      <p:pic>
        <p:nvPicPr>
          <p:cNvPr id="4" name="Content Placeholder 3" descr="ScreenHunter_03 Jun. 24 01.28.gif"/>
          <p:cNvPicPr>
            <a:picLocks noGrp="1" noChangeAspect="1"/>
          </p:cNvPicPr>
          <p:nvPr>
            <p:ph idx="1"/>
          </p:nvPr>
        </p:nvPicPr>
        <p:blipFill>
          <a:blip r:embed="rId3" cstate="print"/>
          <a:stretch>
            <a:fillRect/>
          </a:stretch>
        </p:blipFill>
        <p:spPr>
          <a:xfrm>
            <a:off x="1140312" y="1774825"/>
            <a:ext cx="6863375" cy="4625975"/>
          </a:xfrm>
        </p:spPr>
      </p:pic>
      <p:pic>
        <p:nvPicPr>
          <p:cNvPr id="5" name="Picture 4" descr="multi_lines.png"/>
          <p:cNvPicPr>
            <a:picLocks noChangeAspect="1"/>
          </p:cNvPicPr>
          <p:nvPr/>
        </p:nvPicPr>
        <p:blipFill>
          <a:blip r:embed="rId4" cstate="print"/>
          <a:stretch>
            <a:fillRect/>
          </a:stretch>
        </p:blipFill>
        <p:spPr>
          <a:xfrm>
            <a:off x="3067050" y="1104900"/>
            <a:ext cx="4248150" cy="57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3046</TotalTime>
  <Words>903</Words>
  <Application>Microsoft Office PowerPoint</Application>
  <PresentationFormat>On-screen Show (4:3)</PresentationFormat>
  <Paragraphs>202</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Module</vt:lpstr>
      <vt:lpstr>the Hamilton Mountain</vt:lpstr>
      <vt:lpstr>Question…</vt:lpstr>
      <vt:lpstr>#1 in Ontario, #3 in Canada</vt:lpstr>
      <vt:lpstr>#1 in Ontario, #3 in Canada</vt:lpstr>
      <vt:lpstr>US Steel Locks Out 900 Workers</vt:lpstr>
      <vt:lpstr>Unemployment Rate</vt:lpstr>
      <vt:lpstr>Unemployment Rate</vt:lpstr>
      <vt:lpstr>Hamilton: the Ambitious City</vt:lpstr>
      <vt:lpstr>Hamilton: the Gateway City</vt:lpstr>
      <vt:lpstr>Trains, Planes, …</vt:lpstr>
      <vt:lpstr>… and Automobiles</vt:lpstr>
      <vt:lpstr>… and Automobiles</vt:lpstr>
      <vt:lpstr>And Boats!!</vt:lpstr>
      <vt:lpstr>Not Just Steel But Beer Too!</vt:lpstr>
      <vt:lpstr>Hot Hamilton Neighbourhood:</vt:lpstr>
      <vt:lpstr>Hamilton Mountain</vt:lpstr>
      <vt:lpstr>The Mountain In General…</vt:lpstr>
      <vt:lpstr>The Mountain: A Closer Look</vt:lpstr>
      <vt:lpstr>Mohawk College</vt:lpstr>
      <vt:lpstr>Collaboration Center</vt:lpstr>
      <vt:lpstr>Cummings Library</vt:lpstr>
      <vt:lpstr>St. Joe’s Mental Health Hospital</vt:lpstr>
      <vt:lpstr>Airport Employment Growth District (AEGD)</vt:lpstr>
      <vt:lpstr>E-Business Anyone?</vt:lpstr>
      <vt:lpstr>“E-Distribution”</vt:lpstr>
      <vt:lpstr>Unemployment Rate</vt:lpstr>
      <vt:lpstr>Population Growth</vt:lpstr>
      <vt:lpstr>Post Secondary Education</vt:lpstr>
      <vt:lpstr>Recent Immigrants</vt:lpstr>
      <vt:lpstr>Housing Tenure</vt:lpstr>
      <vt:lpstr>East Mountain Townhouse Condo</vt:lpstr>
      <vt:lpstr>Mohawk Student Rental</vt:lpstr>
      <vt:lpstr>West Mtn Small Multi – 4Plex</vt:lpstr>
      <vt:lpstr>West Mountain Semi</vt:lpstr>
      <vt:lpstr>So Why Not Check Out Hamilton?</vt:lpstr>
      <vt:lpstr>Want to learn more about Hamilton?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Hamilton Mountain</dc:title>
  <dc:creator>Erwin Szeto</dc:creator>
  <cp:lastModifiedBy>Erwin Szeto</cp:lastModifiedBy>
  <cp:revision>27</cp:revision>
  <dcterms:created xsi:type="dcterms:W3CDTF">2011-06-27T22:32:31Z</dcterms:created>
  <dcterms:modified xsi:type="dcterms:W3CDTF">2011-07-03T22:17:26Z</dcterms:modified>
</cp:coreProperties>
</file>